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0" r:id="rId2"/>
    <p:sldId id="543" r:id="rId3"/>
    <p:sldId id="517" r:id="rId4"/>
    <p:sldId id="602" r:id="rId5"/>
    <p:sldId id="579" r:id="rId6"/>
    <p:sldId id="603" r:id="rId7"/>
    <p:sldId id="550" r:id="rId8"/>
    <p:sldId id="580" r:id="rId9"/>
    <p:sldId id="581" r:id="rId10"/>
    <p:sldId id="582" r:id="rId11"/>
    <p:sldId id="589" r:id="rId12"/>
    <p:sldId id="583" r:id="rId13"/>
    <p:sldId id="590" r:id="rId14"/>
    <p:sldId id="584" r:id="rId15"/>
    <p:sldId id="585" r:id="rId16"/>
    <p:sldId id="591" r:id="rId17"/>
    <p:sldId id="592" r:id="rId18"/>
    <p:sldId id="593" r:id="rId19"/>
    <p:sldId id="594" r:id="rId20"/>
    <p:sldId id="562" r:id="rId21"/>
    <p:sldId id="586" r:id="rId22"/>
    <p:sldId id="587" r:id="rId23"/>
    <p:sldId id="595" r:id="rId24"/>
    <p:sldId id="596" r:id="rId25"/>
    <p:sldId id="597" r:id="rId26"/>
    <p:sldId id="598" r:id="rId27"/>
    <p:sldId id="599" r:id="rId28"/>
    <p:sldId id="600" r:id="rId29"/>
    <p:sldId id="588" r:id="rId30"/>
    <p:sldId id="601" r:id="rId31"/>
    <p:sldId id="604" r:id="rId32"/>
    <p:sldId id="567" r:id="rId33"/>
    <p:sldId id="605" r:id="rId34"/>
    <p:sldId id="577" r:id="rId35"/>
    <p:sldId id="578" r:id="rId36"/>
  </p:sldIdLst>
  <p:sldSz cx="12188825"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is J Ravotas" initials="DJR" lastIdx="2" clrIdx="0">
    <p:extLst>
      <p:ext uri="{19B8F6BF-5375-455C-9EA6-DF929625EA0E}">
        <p15:presenceInfo xmlns:p15="http://schemas.microsoft.com/office/powerpoint/2012/main" userId="S-1-5-21-3538783670-3846671824-2318315900-20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660033"/>
    <a:srgbClr val="7DC837"/>
    <a:srgbClr val="69717A"/>
    <a:srgbClr val="666666"/>
    <a:srgbClr val="808000"/>
    <a:srgbClr val="333300"/>
    <a:srgbClr val="0066CC"/>
    <a:srgbClr val="80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89974" autoAdjust="0"/>
  </p:normalViewPr>
  <p:slideViewPr>
    <p:cSldViewPr>
      <p:cViewPr varScale="1">
        <p:scale>
          <a:sx n="75" d="100"/>
          <a:sy n="75" d="100"/>
        </p:scale>
        <p:origin x="811" y="4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01T07:44:52.622" idx="2">
    <p:pos x="10" y="1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4-30T23:53:05.528" idx="1">
    <p:pos x="7365" y="2281"/>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979" cy="465773"/>
          </a:xfrm>
          <a:prstGeom prst="rect">
            <a:avLst/>
          </a:prstGeom>
        </p:spPr>
        <p:txBody>
          <a:bodyPr vert="horz" lIns="91557" tIns="45781" rIns="91557" bIns="45781" rtlCol="0"/>
          <a:lstStyle>
            <a:lvl1pPr algn="l">
              <a:defRPr sz="1200"/>
            </a:lvl1pPr>
          </a:lstStyle>
          <a:p>
            <a:endParaRPr lang="en-US"/>
          </a:p>
        </p:txBody>
      </p:sp>
      <p:sp>
        <p:nvSpPr>
          <p:cNvPr id="3" name="Date Placeholder 2"/>
          <p:cNvSpPr>
            <a:spLocks noGrp="1"/>
          </p:cNvSpPr>
          <p:nvPr>
            <p:ph type="dt" idx="1"/>
          </p:nvPr>
        </p:nvSpPr>
        <p:spPr>
          <a:xfrm>
            <a:off x="3977533" y="0"/>
            <a:ext cx="3043979" cy="465773"/>
          </a:xfrm>
          <a:prstGeom prst="rect">
            <a:avLst/>
          </a:prstGeom>
        </p:spPr>
        <p:txBody>
          <a:bodyPr vert="horz" lIns="91557" tIns="45781" rIns="91557" bIns="45781" rtlCol="0"/>
          <a:lstStyle>
            <a:lvl1pPr algn="r">
              <a:defRPr sz="1200"/>
            </a:lvl1pPr>
          </a:lstStyle>
          <a:p>
            <a:fld id="{26A965E1-E48B-4DEA-A021-5741DACF7E5B}" type="datetimeFigureOut">
              <a:rPr lang="en-US" smtClean="0"/>
              <a:t>5/5/2020</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1557" tIns="45781" rIns="91557" bIns="45781" rtlCol="0" anchor="ctr"/>
          <a:lstStyle/>
          <a:p>
            <a:endParaRPr lang="en-US"/>
          </a:p>
        </p:txBody>
      </p:sp>
      <p:sp>
        <p:nvSpPr>
          <p:cNvPr id="5" name="Notes Placeholder 4"/>
          <p:cNvSpPr>
            <a:spLocks noGrp="1"/>
          </p:cNvSpPr>
          <p:nvPr>
            <p:ph type="body" sz="quarter" idx="3"/>
          </p:nvPr>
        </p:nvSpPr>
        <p:spPr>
          <a:xfrm>
            <a:off x="702946" y="4422461"/>
            <a:ext cx="5617208" cy="4188778"/>
          </a:xfrm>
          <a:prstGeom prst="rect">
            <a:avLst/>
          </a:prstGeom>
        </p:spPr>
        <p:txBody>
          <a:bodyPr vert="horz" lIns="91557" tIns="45781" rIns="91557" bIns="45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41740"/>
            <a:ext cx="3043979" cy="465773"/>
          </a:xfrm>
          <a:prstGeom prst="rect">
            <a:avLst/>
          </a:prstGeom>
        </p:spPr>
        <p:txBody>
          <a:bodyPr vert="horz" lIns="91557" tIns="45781" rIns="91557" bIns="45781" rtlCol="0" anchor="b"/>
          <a:lstStyle>
            <a:lvl1pPr algn="l">
              <a:defRPr sz="1200"/>
            </a:lvl1pPr>
          </a:lstStyle>
          <a:p>
            <a:endParaRPr lang="en-US"/>
          </a:p>
        </p:txBody>
      </p:sp>
      <p:sp>
        <p:nvSpPr>
          <p:cNvPr id="7" name="Slide Number Placeholder 6"/>
          <p:cNvSpPr>
            <a:spLocks noGrp="1"/>
          </p:cNvSpPr>
          <p:nvPr>
            <p:ph type="sldNum" sz="quarter" idx="5"/>
          </p:nvPr>
        </p:nvSpPr>
        <p:spPr>
          <a:xfrm>
            <a:off x="3977533" y="8841740"/>
            <a:ext cx="3043979" cy="465773"/>
          </a:xfrm>
          <a:prstGeom prst="rect">
            <a:avLst/>
          </a:prstGeom>
        </p:spPr>
        <p:txBody>
          <a:bodyPr vert="horz" lIns="91557" tIns="45781" rIns="91557" bIns="45781" rtlCol="0" anchor="b"/>
          <a:lstStyle>
            <a:lvl1pPr algn="r">
              <a:defRPr sz="1200"/>
            </a:lvl1pPr>
          </a:lstStyle>
          <a:p>
            <a:fld id="{03B5FC57-61D2-4594-BCD9-4BE60446557A}" type="slidenum">
              <a:rPr lang="en-US" smtClean="0"/>
              <a:t>‹#›</a:t>
            </a:fld>
            <a:endParaRPr lang="en-US"/>
          </a:p>
        </p:txBody>
      </p:sp>
    </p:spTree>
    <p:extLst>
      <p:ext uri="{BB962C8B-B14F-4D97-AF65-F5344CB8AC3E}">
        <p14:creationId xmlns:p14="http://schemas.microsoft.com/office/powerpoint/2010/main" val="79873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2</a:t>
            </a:fld>
            <a:endParaRPr lang="en-US"/>
          </a:p>
        </p:txBody>
      </p:sp>
    </p:spTree>
    <p:extLst>
      <p:ext uri="{BB962C8B-B14F-4D97-AF65-F5344CB8AC3E}">
        <p14:creationId xmlns:p14="http://schemas.microsoft.com/office/powerpoint/2010/main" val="266076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3</a:t>
            </a:fld>
            <a:endParaRPr lang="en-US"/>
          </a:p>
        </p:txBody>
      </p:sp>
    </p:spTree>
    <p:extLst>
      <p:ext uri="{BB962C8B-B14F-4D97-AF65-F5344CB8AC3E}">
        <p14:creationId xmlns:p14="http://schemas.microsoft.com/office/powerpoint/2010/main" val="72754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4</a:t>
            </a:fld>
            <a:endParaRPr lang="en-US"/>
          </a:p>
        </p:txBody>
      </p:sp>
    </p:spTree>
    <p:extLst>
      <p:ext uri="{BB962C8B-B14F-4D97-AF65-F5344CB8AC3E}">
        <p14:creationId xmlns:p14="http://schemas.microsoft.com/office/powerpoint/2010/main" val="187150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5</a:t>
            </a:fld>
            <a:endParaRPr lang="en-US"/>
          </a:p>
        </p:txBody>
      </p:sp>
    </p:spTree>
    <p:extLst>
      <p:ext uri="{BB962C8B-B14F-4D97-AF65-F5344CB8AC3E}">
        <p14:creationId xmlns:p14="http://schemas.microsoft.com/office/powerpoint/2010/main" val="3452195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6</a:t>
            </a:fld>
            <a:endParaRPr lang="en-US"/>
          </a:p>
        </p:txBody>
      </p:sp>
    </p:spTree>
    <p:extLst>
      <p:ext uri="{BB962C8B-B14F-4D97-AF65-F5344CB8AC3E}">
        <p14:creationId xmlns:p14="http://schemas.microsoft.com/office/powerpoint/2010/main" val="1946992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87F230-1083-41E9-9945-837E0502BF6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429197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7F230-1083-41E9-9945-837E0502BF6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50002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7F230-1083-41E9-9945-837E0502BF6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766249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4" name="Title 1"/>
          <p:cNvSpPr>
            <a:spLocks noGrp="1"/>
          </p:cNvSpPr>
          <p:nvPr>
            <p:ph type="title"/>
          </p:nvPr>
        </p:nvSpPr>
        <p:spPr>
          <a:xfrm>
            <a:off x="913537" y="618518"/>
            <a:ext cx="10361752"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029" y="2371018"/>
            <a:ext cx="4872205"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2" name="Content Placeholder 3"/>
          <p:cNvSpPr>
            <a:spLocks noGrp="1"/>
          </p:cNvSpPr>
          <p:nvPr>
            <p:ph sz="quarter" idx="13"/>
          </p:nvPr>
        </p:nvSpPr>
        <p:spPr>
          <a:xfrm>
            <a:off x="913537" y="3051013"/>
            <a:ext cx="510469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4757" y="2371018"/>
            <a:ext cx="4880533"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3" name="Content Placeholder 5"/>
          <p:cNvSpPr>
            <a:spLocks noGrp="1"/>
          </p:cNvSpPr>
          <p:nvPr>
            <p:ph sz="quarter" idx="14"/>
          </p:nvPr>
        </p:nvSpPr>
        <p:spPr>
          <a:xfrm>
            <a:off x="6170593" y="3051013"/>
            <a:ext cx="510407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6269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7F230-1083-41E9-9945-837E0502BF6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3920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87F230-1083-41E9-9945-837E0502BF6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27191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87F230-1083-41E9-9945-837E0502BF6D}"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20183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87F230-1083-41E9-9945-837E0502BF6D}"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89797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87F230-1083-41E9-9945-837E0502BF6D}"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0080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7F230-1083-41E9-9945-837E0502BF6D}"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28268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87F230-1083-41E9-9945-837E0502BF6D}"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00225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87F230-1083-41E9-9945-837E0502BF6D}"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371829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7F230-1083-41E9-9945-837E0502BF6D}" type="datetimeFigureOut">
              <a:rPr lang="en-US" smtClean="0"/>
              <a:t>5/5/2020</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03EE4-9007-4A3B-82D8-029FAE409369}" type="slidenum">
              <a:rPr lang="en-US" smtClean="0"/>
              <a:t>‹#›</a:t>
            </a:fld>
            <a:endParaRPr lang="en-US"/>
          </a:p>
        </p:txBody>
      </p:sp>
    </p:spTree>
    <p:extLst>
      <p:ext uri="{BB962C8B-B14F-4D97-AF65-F5344CB8AC3E}">
        <p14:creationId xmlns:p14="http://schemas.microsoft.com/office/powerpoint/2010/main" val="275102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3SfHdSHK-g0" TargetMode="External"/><Relationship Id="rId2" Type="http://schemas.openxmlformats.org/officeDocument/2006/relationships/slideLayout" Target="../slideLayouts/slideLayout2.xml"/><Relationship Id="rId1" Type="http://schemas.openxmlformats.org/officeDocument/2006/relationships/video" Target="https://www.youtube.com/embed/3SfHdSHK-g0" TargetMode="Externa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s://youtu.be/seA1wbXUQTs" TargetMode="External"/><Relationship Id="rId2" Type="http://schemas.openxmlformats.org/officeDocument/2006/relationships/slideLayout" Target="../slideLayouts/slideLayout2.xml"/><Relationship Id="rId1" Type="http://schemas.openxmlformats.org/officeDocument/2006/relationships/video" Target="https://www.youtube.com/embed/seA1wbXUQTs" TargetMode="Externa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jpeg"/><Relationship Id="rId7" Type="http://schemas.openxmlformats.org/officeDocument/2006/relationships/image" Target="../media/image33.jp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28.pn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hyperlink" Target="https://en.hesperian.org/hhg/Coronavirus"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doris.ravotas@wmich.edu"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hyperlink" Target="mailto:doris.ravotas@wmich.edu"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8" Type="http://schemas.openxmlformats.org/officeDocument/2006/relationships/hyperlink" Target="https://en.hesperian.org/hhg/Coronavirus" TargetMode="External"/><Relationship Id="rId13" Type="http://schemas.openxmlformats.org/officeDocument/2006/relationships/hyperlink" Target="http://pngimg.com/download/7502" TargetMode="External"/><Relationship Id="rId3" Type="http://schemas.openxmlformats.org/officeDocument/2006/relationships/hyperlink" Target="https://youtu.be/3SfHdSHK-g0" TargetMode="External"/><Relationship Id="rId7" Type="http://schemas.openxmlformats.org/officeDocument/2006/relationships/hyperlink" Target="https://www.epa.gov/pesticide-registration/six-steps-safe-effective-disinfectant-use" TargetMode="External"/><Relationship Id="rId12" Type="http://schemas.openxmlformats.org/officeDocument/2006/relationships/hyperlink" Target="https://en.wikipedia.org/wiki/Zucchini" TargetMode="External"/><Relationship Id="rId2" Type="http://schemas.openxmlformats.org/officeDocument/2006/relationships/hyperlink" Target="https://youtu.be/seA1wbXUQTs" TargetMode="External"/><Relationship Id="rId1" Type="http://schemas.openxmlformats.org/officeDocument/2006/relationships/slideLayout" Target="../slideLayouts/slideLayout2.xml"/><Relationship Id="rId6" Type="http://schemas.openxmlformats.org/officeDocument/2006/relationships/hyperlink" Target="https://www.cdc.gov/coronavirus/2019-ncov/php/public-health-recommendations.html" TargetMode="External"/><Relationship Id="rId11" Type="http://schemas.openxmlformats.org/officeDocument/2006/relationships/hyperlink" Target="http://pngimg.com/download/4804" TargetMode="External"/><Relationship Id="rId5" Type="http://schemas.openxmlformats.org/officeDocument/2006/relationships/hyperlink" Target="https://www.cdc.gov/pophealthtraining/whatis.html" TargetMode="External"/><Relationship Id="rId10" Type="http://schemas.openxmlformats.org/officeDocument/2006/relationships/hyperlink" Target="https://en.wikipedia.org/wiki/Castanets" TargetMode="External"/><Relationship Id="rId4" Type="http://schemas.openxmlformats.org/officeDocument/2006/relationships/hyperlink" Target="https://www.cdc.gov/coronavirus/2019-ncov/downloads/community-mitigation-strategy.pdf" TargetMode="External"/><Relationship Id="rId9" Type="http://schemas.openxmlformats.org/officeDocument/2006/relationships/hyperlink" Target="https://2012books.lardbucket.org/books/business-and-the-legal-and-ethical-environment/s15-02-enforcement-of-title-vii.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thespinoff.co.nz/society/30-04-2020/siouxsie-wiles-toby-morris-why-getting-tested-quickly-matters-so-much/" TargetMode="External"/><Relationship Id="rId2" Type="http://schemas.openxmlformats.org/officeDocument/2006/relationships/hyperlink" Target="https://thespinoff.co.nz/politics/22-03-2020/siouxsie-wiles-toby-morris-what-does-level-two-mean-and-why-does-it-matter/" TargetMode="External"/><Relationship Id="rId1" Type="http://schemas.openxmlformats.org/officeDocument/2006/relationships/slideLayout" Target="../slideLayouts/slideLayout2.xml"/><Relationship Id="rId5" Type="http://schemas.openxmlformats.org/officeDocument/2006/relationships/hyperlink" Target="https://thespinoff.co.nz/society/06-04-2020/siouxsie-wiles-toby-morris-should-we-all-be-wearing-face-masks-to-prevent-covid-19-spread/" TargetMode="External"/><Relationship Id="rId4" Type="http://schemas.openxmlformats.org/officeDocument/2006/relationships/hyperlink" Target="https://thespinoff.co.nz/society/18-04-2020/siouxsie-wiles-toby-morris-why-contact-tracing-is-so-crucial-to-moving-out-of-lockdown/" TargetMode="Externa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2497" y="2777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ovid 19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b="9526"/>
          <a:stretch/>
        </p:blipFill>
        <p:spPr bwMode="auto">
          <a:xfrm>
            <a:off x="902497" y="838201"/>
            <a:ext cx="10270593" cy="19392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Rectangle 27"/>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p:nvSpPr>
        <p:spPr>
          <a:xfrm>
            <a:off x="760412" y="2286000"/>
            <a:ext cx="10412678"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latin typeface="Arial" panose="020B0604020202020204" pitchFamily="34" charset="0"/>
                <a:cs typeface="Arial" panose="020B0604020202020204" pitchFamily="34" charset="0"/>
              </a:rPr>
              <a:t>CoVid-19</a:t>
            </a:r>
          </a:p>
        </p:txBody>
      </p:sp>
      <p:sp>
        <p:nvSpPr>
          <p:cNvPr id="30" name="Subtitle 2"/>
          <p:cNvSpPr txBox="1">
            <a:spLocks/>
          </p:cNvSpPr>
          <p:nvPr/>
        </p:nvSpPr>
        <p:spPr>
          <a:xfrm>
            <a:off x="914162" y="4038600"/>
            <a:ext cx="10766795" cy="165576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b="1" dirty="0">
                <a:latin typeface="Arial" panose="020B0604020202020204" pitchFamily="34" charset="0"/>
              </a:rPr>
              <a:t>LESSON 5: </a:t>
            </a:r>
            <a:r>
              <a:rPr lang="en-US" sz="3600" dirty="0">
                <a:latin typeface="Arial" panose="020B0604020202020204" pitchFamily="34" charset="0"/>
              </a:rPr>
              <a:t>Moving Forward</a:t>
            </a:r>
          </a:p>
          <a:p>
            <a:pPr marL="0" indent="0" algn="ctr">
              <a:buNone/>
            </a:pPr>
            <a:endParaRPr lang="en-US" sz="1900" dirty="0">
              <a:latin typeface="Arial" panose="020B0604020202020204" pitchFamily="34" charset="0"/>
            </a:endParaRPr>
          </a:p>
          <a:p>
            <a:pPr marL="0" indent="0" algn="ctr">
              <a:buNone/>
            </a:pPr>
            <a:r>
              <a:rPr lang="en-US" sz="3600" dirty="0">
                <a:latin typeface="Arial" panose="020B0604020202020204" pitchFamily="34" charset="0"/>
              </a:rPr>
              <a:t>Find       Press it to turn red when you aren’t talking. </a:t>
            </a:r>
          </a:p>
          <a:p>
            <a:pPr marL="0" indent="0" algn="ctr">
              <a:buNone/>
            </a:pPr>
            <a:r>
              <a:rPr lang="en-US" sz="3600" dirty="0">
                <a:latin typeface="Arial" panose="020B0604020202020204" pitchFamily="34" charset="0"/>
              </a:rPr>
              <a:t>Have a paper and pencil ready to use</a:t>
            </a:r>
            <a:endParaRPr lang="en-US" sz="3600" dirty="0"/>
          </a:p>
        </p:txBody>
      </p:sp>
      <p:sp>
        <p:nvSpPr>
          <p:cNvPr id="8" name="TextBox 7"/>
          <p:cNvSpPr txBox="1"/>
          <p:nvPr/>
        </p:nvSpPr>
        <p:spPr>
          <a:xfrm>
            <a:off x="5891265" y="6172200"/>
            <a:ext cx="533844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HEALTH LITERACY WORK GROUP</a:t>
            </a:r>
          </a:p>
        </p:txBody>
      </p:sp>
      <p:sp>
        <p:nvSpPr>
          <p:cNvPr id="33"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4"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2708" y="4548781"/>
            <a:ext cx="624336" cy="468252"/>
          </a:xfrm>
          <a:prstGeom prst="rect">
            <a:avLst/>
          </a:prstGeom>
        </p:spPr>
      </p:pic>
    </p:spTree>
    <p:extLst>
      <p:ext uri="{BB962C8B-B14F-4D97-AF65-F5344CB8AC3E}">
        <p14:creationId xmlns:p14="http://schemas.microsoft.com/office/powerpoint/2010/main" val="204495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73055" y="3480962"/>
            <a:ext cx="10665222" cy="969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0474" y="6273965"/>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665222" cy="1325563"/>
          </a:xfrm>
        </p:spPr>
        <p:txBody>
          <a:bodyPr>
            <a:normAutofit/>
          </a:bodyPr>
          <a:lstStyle/>
          <a:p>
            <a:pPr algn="ctr"/>
            <a:r>
              <a:rPr lang="en-US" sz="4000" b="1" dirty="0"/>
              <a:t>Let’s look at Juanita’s Contact Tracing Interview</a:t>
            </a:r>
          </a:p>
        </p:txBody>
      </p:sp>
      <p:sp>
        <p:nvSpPr>
          <p:cNvPr id="10" name="Content Placeholder 2"/>
          <p:cNvSpPr>
            <a:spLocks noGrp="1"/>
          </p:cNvSpPr>
          <p:nvPr>
            <p:ph sz="quarter" idx="4294967295"/>
          </p:nvPr>
        </p:nvSpPr>
        <p:spPr>
          <a:xfrm>
            <a:off x="836612" y="3458838"/>
            <a:ext cx="8991600" cy="952621"/>
          </a:xfrm>
          <a:prstGeom prst="rect">
            <a:avLst/>
          </a:prstGeom>
        </p:spPr>
        <p:txBody>
          <a:bodyPr>
            <a:normAutofit fontScale="47500" lnSpcReduction="20000"/>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r>
              <a:rPr lang="en-US" sz="5100" dirty="0">
                <a:latin typeface="Arial" panose="020B0604020202020204" pitchFamily="34" charset="0"/>
                <a:cs typeface="Arial" panose="020B0604020202020204" pitchFamily="34" charset="0"/>
              </a:rPr>
              <a:t>Juanita says “I was working at the bank ten days ago but I was not sick then.” </a:t>
            </a:r>
          </a:p>
          <a:p>
            <a:pPr marL="0" indent="0">
              <a:spcBef>
                <a:spcPts val="0"/>
              </a:spcBef>
              <a:buNone/>
            </a:pPr>
            <a:endParaRPr lang="en-US" sz="51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11" name="Rectangle 10"/>
          <p:cNvSpPr/>
          <p:nvPr/>
        </p:nvSpPr>
        <p:spPr>
          <a:xfrm>
            <a:off x="3057570" y="1713515"/>
            <a:ext cx="8404964" cy="1815882"/>
          </a:xfrm>
          <a:prstGeom prst="rect">
            <a:avLst/>
          </a:prstGeom>
        </p:spPr>
        <p:txBody>
          <a:bodyPr wrap="square">
            <a:spAutoFit/>
          </a:bodyPr>
          <a:lstStyle/>
          <a:p>
            <a:r>
              <a:rPr lang="en-US" sz="2800" dirty="0" err="1">
                <a:latin typeface="Arial" panose="020B0604020202020204" pitchFamily="34" charset="0"/>
                <a:cs typeface="Arial" panose="020B0604020202020204" pitchFamily="34" charset="0"/>
              </a:rPr>
              <a:t>Zainab</a:t>
            </a:r>
            <a:r>
              <a:rPr lang="en-US" sz="2800" dirty="0">
                <a:latin typeface="Arial" panose="020B0604020202020204" pitchFamily="34" charset="0"/>
                <a:cs typeface="Arial" panose="020B0604020202020204" pitchFamily="34" charset="0"/>
              </a:rPr>
              <a:t> says, “Since you have the virus I need you to think about anyone you were closer than 6 feet to for at least 15 minutes in the last ten days. They may have been exposed to the virus.</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164" y="1891957"/>
            <a:ext cx="2188076" cy="1518824"/>
          </a:xfrm>
          <a:prstGeom prst="rect">
            <a:avLst/>
          </a:prstGeom>
          <a:ln w="38100">
            <a:solidFill>
              <a:schemeClr val="tx1"/>
            </a:solidFill>
          </a:ln>
        </p:spPr>
      </p:pic>
      <p:sp>
        <p:nvSpPr>
          <p:cNvPr id="3" name="TextBox 2"/>
          <p:cNvSpPr txBox="1"/>
          <p:nvPr/>
        </p:nvSpPr>
        <p:spPr>
          <a:xfrm>
            <a:off x="2524177" y="4597074"/>
            <a:ext cx="8547339" cy="184665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“Some people have the virus before they have symptoms (</a:t>
            </a:r>
            <a:r>
              <a:rPr lang="en-US" sz="2400" dirty="0" err="1">
                <a:latin typeface="Arial" panose="020B0604020202020204" pitchFamily="34" charset="0"/>
                <a:cs typeface="Arial" panose="020B0604020202020204" pitchFamily="34" charset="0"/>
              </a:rPr>
              <a:t>presymptomatic</a:t>
            </a:r>
            <a:r>
              <a:rPr lang="en-US" sz="2400" dirty="0">
                <a:latin typeface="Arial" panose="020B0604020202020204" pitchFamily="34" charset="0"/>
                <a:cs typeface="Arial" panose="020B0604020202020204" pitchFamily="34" charset="0"/>
              </a:rPr>
              <a:t>). So, we ask you for two days before you got sick. Some people with the virus never have symptoms (asymptomatic) which is why we are social distancing”</a:t>
            </a:r>
          </a:p>
          <a:p>
            <a:endParaRPr lang="en-US" dirty="0"/>
          </a:p>
        </p:txBody>
      </p:sp>
      <p:pic>
        <p:nvPicPr>
          <p:cNvPr id="16"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10217371" y="3403135"/>
            <a:ext cx="1202685" cy="1173443"/>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pic>
        <p:nvPicPr>
          <p:cNvPr id="17" name="Picture 16" descr="Enforcement of Title VI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015" y="4700634"/>
            <a:ext cx="1673059" cy="1161332"/>
          </a:xfrm>
          <a:prstGeom prst="rect">
            <a:avLst/>
          </a:prstGeom>
          <a:ln w="38100">
            <a:solidFill>
              <a:schemeClr val="tx1"/>
            </a:solidFill>
          </a:ln>
        </p:spPr>
      </p:pic>
    </p:spTree>
    <p:extLst>
      <p:ext uri="{BB962C8B-B14F-4D97-AF65-F5344CB8AC3E}">
        <p14:creationId xmlns:p14="http://schemas.microsoft.com/office/powerpoint/2010/main" val="345530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0474" y="6273965"/>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5612" y="566394"/>
            <a:ext cx="11201400" cy="1225445"/>
          </a:xfrm>
        </p:spPr>
        <p:txBody>
          <a:bodyPr>
            <a:normAutofit/>
          </a:bodyPr>
          <a:lstStyle/>
          <a:p>
            <a:pPr algn="ctr"/>
            <a:r>
              <a:rPr lang="en-US" sz="3600" b="1" dirty="0"/>
              <a:t>Pick one of the words and put your answers in the chat</a:t>
            </a:r>
          </a:p>
        </p:txBody>
      </p:sp>
      <p:sp>
        <p:nvSpPr>
          <p:cNvPr id="10" name="Content Placeholder 2"/>
          <p:cNvSpPr>
            <a:spLocks noGrp="1"/>
          </p:cNvSpPr>
          <p:nvPr>
            <p:ph sz="quarter" idx="4294967295"/>
          </p:nvPr>
        </p:nvSpPr>
        <p:spPr>
          <a:xfrm>
            <a:off x="705936" y="3200401"/>
            <a:ext cx="10570076" cy="1396674"/>
          </a:xfrm>
          <a:prstGeom prst="rect">
            <a:avLst/>
          </a:prstGeom>
        </p:spPr>
        <p:txBody>
          <a:bodyPr>
            <a:normAutofit fontScale="25000" lnSpcReduction="20000"/>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endParaRPr lang="en-US" sz="5100" dirty="0">
              <a:latin typeface="Arial" panose="020B0604020202020204" pitchFamily="34" charset="0"/>
              <a:cs typeface="Arial" panose="020B0604020202020204" pitchFamily="34" charset="0"/>
            </a:endParaRPr>
          </a:p>
          <a:p>
            <a:pPr marL="0" indent="0">
              <a:buNone/>
            </a:pPr>
            <a:r>
              <a:rPr lang="en-US" sz="9600" dirty="0">
                <a:latin typeface="Arial" panose="020B0604020202020204" pitchFamily="34" charset="0"/>
                <a:cs typeface="Arial" panose="020B0604020202020204" pitchFamily="34" charset="0"/>
              </a:rPr>
              <a:t>2   </a:t>
            </a:r>
            <a:r>
              <a:rPr lang="en-US" sz="9600" dirty="0" err="1">
                <a:latin typeface="Arial" panose="020B0604020202020204" pitchFamily="34" charset="0"/>
                <a:cs typeface="Arial" panose="020B0604020202020204" pitchFamily="34" charset="0"/>
              </a:rPr>
              <a:t>Zainab</a:t>
            </a:r>
            <a:r>
              <a:rPr lang="en-US" sz="9600" dirty="0">
                <a:latin typeface="Arial" panose="020B0604020202020204" pitchFamily="34" charset="0"/>
                <a:cs typeface="Arial" panose="020B0604020202020204" pitchFamily="34" charset="0"/>
              </a:rPr>
              <a:t> asked Juanita to tell her who she had close contact with for the two days before she felt sick. She did this because she could have been _____________________</a:t>
            </a:r>
          </a:p>
        </p:txBody>
      </p:sp>
      <p:sp>
        <p:nvSpPr>
          <p:cNvPr id="11" name="Rectangle 10"/>
          <p:cNvSpPr/>
          <p:nvPr/>
        </p:nvSpPr>
        <p:spPr>
          <a:xfrm>
            <a:off x="705936" y="2390433"/>
            <a:ext cx="10756599"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1. This word describes someone who has symptoms: _____________________.  </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TextBox 2"/>
          <p:cNvSpPr txBox="1"/>
          <p:nvPr/>
        </p:nvSpPr>
        <p:spPr>
          <a:xfrm>
            <a:off x="608012" y="4953000"/>
            <a:ext cx="10311104" cy="110799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3.  We know now that some people with CoVid-19 don’t have any symptoms. We call this: _________________________</a:t>
            </a:r>
          </a:p>
          <a:p>
            <a:endParaRPr lang="en-US" dirty="0"/>
          </a:p>
        </p:txBody>
      </p:sp>
      <p:sp>
        <p:nvSpPr>
          <p:cNvPr id="4" name="TextBox 3"/>
          <p:cNvSpPr txBox="1"/>
          <p:nvPr/>
        </p:nvSpPr>
        <p:spPr>
          <a:xfrm>
            <a:off x="912812" y="1788869"/>
            <a:ext cx="8106065" cy="461665"/>
          </a:xfrm>
          <a:prstGeom prst="rect">
            <a:avLst/>
          </a:prstGeom>
          <a:noFill/>
        </p:spPr>
        <p:txBody>
          <a:bodyPr wrap="none" rtlCol="0">
            <a:spAutoFit/>
          </a:bodyPr>
          <a:lstStyle/>
          <a:p>
            <a:r>
              <a:rPr lang="en-US" sz="2400" dirty="0"/>
              <a:t>a.  Symptomatic         b.  Asymptomatic           c.  </a:t>
            </a:r>
            <a:r>
              <a:rPr lang="en-US" sz="2400" dirty="0" err="1"/>
              <a:t>Presymptomatic</a:t>
            </a:r>
            <a:endParaRPr lang="en-US" sz="2400" dirty="0"/>
          </a:p>
        </p:txBody>
      </p:sp>
    </p:spTree>
    <p:extLst>
      <p:ext uri="{BB962C8B-B14F-4D97-AF65-F5344CB8AC3E}">
        <p14:creationId xmlns:p14="http://schemas.microsoft.com/office/powerpoint/2010/main" val="2879591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24305" y="3664408"/>
            <a:ext cx="10714163" cy="7837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730596" y="403261"/>
            <a:ext cx="10670301" cy="9348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62073" y="5621551"/>
            <a:ext cx="10714164" cy="11052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8135833" cy="721353"/>
          </a:xfrm>
        </p:spPr>
        <p:txBody>
          <a:bodyPr>
            <a:normAutofit/>
          </a:bodyPr>
          <a:lstStyle/>
          <a:p>
            <a:pPr algn="ctr"/>
            <a:r>
              <a:rPr lang="en-US" sz="3200" b="1" dirty="0"/>
              <a:t>“How can somebody be sick and not know it?”</a:t>
            </a:r>
          </a:p>
        </p:txBody>
      </p:sp>
      <p:sp>
        <p:nvSpPr>
          <p:cNvPr id="10" name="Content Placeholder 2"/>
          <p:cNvSpPr>
            <a:spLocks noGrp="1"/>
          </p:cNvSpPr>
          <p:nvPr>
            <p:ph sz="quarter" idx="4294967295"/>
          </p:nvPr>
        </p:nvSpPr>
        <p:spPr>
          <a:xfrm>
            <a:off x="743265" y="3620973"/>
            <a:ext cx="10948537" cy="762358"/>
          </a:xfrm>
          <a:prstGeom prst="rect">
            <a:avLst/>
          </a:prstGeom>
        </p:spPr>
        <p:txBody>
          <a:bodyPr>
            <a:normAutofit/>
          </a:bodyPr>
          <a:lstStyle/>
          <a:p>
            <a:pPr marL="0" indent="0">
              <a:buNone/>
            </a:pPr>
            <a:r>
              <a:rPr lang="en-US" dirty="0">
                <a:latin typeface="Arial" panose="020B0604020202020204" pitchFamily="34" charset="0"/>
                <a:cs typeface="Arial" panose="020B0604020202020204" pitchFamily="34" charset="0"/>
              </a:rPr>
              <a:t>1. What do germs try to do in our respiratory systems? </a:t>
            </a:r>
          </a:p>
          <a:p>
            <a:pPr marL="0" indent="0">
              <a:buNone/>
            </a:pPr>
            <a:endParaRPr lang="en-US" dirty="0">
              <a:latin typeface="Arial" panose="020B0604020202020204" pitchFamily="34" charset="0"/>
              <a:cs typeface="Arial" panose="020B0604020202020204" pitchFamily="34" charset="0"/>
            </a:endParaRPr>
          </a:p>
        </p:txBody>
      </p:sp>
      <p:sp>
        <p:nvSpPr>
          <p:cNvPr id="11" name="Rectangle 10"/>
          <p:cNvSpPr/>
          <p:nvPr/>
        </p:nvSpPr>
        <p:spPr>
          <a:xfrm>
            <a:off x="2665412" y="1714323"/>
            <a:ext cx="8915400"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“When the germs gets into your mouth, nose, or eyes they try to make more germs in your respiratory system. But we have antibodies inside us that try to keep the germs from making more germs. It’s like a war. If the antibodies are strong the germs lose. But if the antibodies are not as strong we get sick.”  </a:t>
            </a:r>
          </a:p>
        </p:txBody>
      </p:sp>
      <p:sp>
        <p:nvSpPr>
          <p:cNvPr id="15" name="Rectangle 4"/>
          <p:cNvSpPr>
            <a:spLocks noChangeArrowheads="1"/>
          </p:cNvSpPr>
          <p:nvPr/>
        </p:nvSpPr>
        <p:spPr bwMode="auto">
          <a:xfrm>
            <a:off x="697132" y="187847"/>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813" y="1706023"/>
            <a:ext cx="1905000" cy="1483793"/>
          </a:xfrm>
          <a:prstGeom prst="rect">
            <a:avLst/>
          </a:prstGeom>
          <a:ln w="38100">
            <a:solidFill>
              <a:schemeClr val="tx1"/>
            </a:solidFill>
          </a:ln>
        </p:spPr>
      </p:pic>
      <p:sp>
        <p:nvSpPr>
          <p:cNvPr id="4" name="TextBox 3"/>
          <p:cNvSpPr txBox="1"/>
          <p:nvPr/>
        </p:nvSpPr>
        <p:spPr>
          <a:xfrm>
            <a:off x="868619" y="5804867"/>
            <a:ext cx="9837821" cy="523220"/>
          </a:xfrm>
          <a:prstGeom prst="rect">
            <a:avLst/>
          </a:prstGeom>
          <a:noFill/>
        </p:spPr>
        <p:txBody>
          <a:bodyPr wrap="none" rtlCol="0">
            <a:spAutoFit/>
          </a:bodyPr>
          <a:lstStyle/>
          <a:p>
            <a:r>
              <a:rPr lang="en-US" sz="2800" dirty="0"/>
              <a:t>3.  What happens if the antibodies are not as strong as the germs?</a:t>
            </a:r>
          </a:p>
        </p:txBody>
      </p:sp>
      <p:pic>
        <p:nvPicPr>
          <p:cNvPr id="16"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356899" y="277967"/>
            <a:ext cx="1447799" cy="1412597"/>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43265" y="4610876"/>
            <a:ext cx="7248074" cy="584775"/>
          </a:xfrm>
          <a:prstGeom prst="rect">
            <a:avLst/>
          </a:prstGeom>
          <a:noFill/>
        </p:spPr>
        <p:txBody>
          <a:bodyPr wrap="none" rtlCol="0">
            <a:spAutoFit/>
          </a:bodyPr>
          <a:lstStyle/>
          <a:p>
            <a:r>
              <a:rPr lang="en-US" sz="3200" dirty="0"/>
              <a:t>2.  What do antibodies try to do to germs?</a:t>
            </a:r>
          </a:p>
        </p:txBody>
      </p:sp>
    </p:spTree>
    <p:extLst>
      <p:ext uri="{BB962C8B-B14F-4D97-AF65-F5344CB8AC3E}">
        <p14:creationId xmlns:p14="http://schemas.microsoft.com/office/powerpoint/2010/main" val="95972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4"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70837" y="3086744"/>
            <a:ext cx="10714163" cy="10049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5936" y="481652"/>
            <a:ext cx="10670301" cy="9348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0837" y="4275264"/>
            <a:ext cx="10817426" cy="22532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498033" cy="721353"/>
          </a:xfrm>
        </p:spPr>
        <p:txBody>
          <a:bodyPr>
            <a:normAutofit/>
          </a:bodyPr>
          <a:lstStyle/>
          <a:p>
            <a:pPr algn="ctr"/>
            <a:r>
              <a:rPr lang="en-US" sz="3200" b="1" dirty="0"/>
              <a:t>Antibodies, other diseases and age</a:t>
            </a:r>
          </a:p>
        </p:txBody>
      </p:sp>
      <p:sp>
        <p:nvSpPr>
          <p:cNvPr id="10" name="Content Placeholder 2"/>
          <p:cNvSpPr>
            <a:spLocks noGrp="1"/>
          </p:cNvSpPr>
          <p:nvPr>
            <p:ph sz="quarter" idx="4294967295"/>
          </p:nvPr>
        </p:nvSpPr>
        <p:spPr>
          <a:xfrm>
            <a:off x="656913" y="3270357"/>
            <a:ext cx="10948537" cy="1162476"/>
          </a:xfrm>
          <a:prstGeom prst="rect">
            <a:avLst/>
          </a:prstGeo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11" name="Rectangle 10"/>
          <p:cNvSpPr/>
          <p:nvPr/>
        </p:nvSpPr>
        <p:spPr>
          <a:xfrm>
            <a:off x="3122612" y="1714323"/>
            <a:ext cx="8458200"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“People who have other diseases or are over 65 years old often have antibodies that are overworked. That is why they can get severe symptoms.” </a:t>
            </a:r>
          </a:p>
        </p:txBody>
      </p:sp>
      <p:sp>
        <p:nvSpPr>
          <p:cNvPr id="15" name="Rectangle 4"/>
          <p:cNvSpPr>
            <a:spLocks noChangeArrowheads="1"/>
          </p:cNvSpPr>
          <p:nvPr/>
        </p:nvSpPr>
        <p:spPr bwMode="auto">
          <a:xfrm>
            <a:off x="697132" y="187847"/>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305" y="1706023"/>
            <a:ext cx="2232724" cy="1549816"/>
          </a:xfrm>
          <a:prstGeom prst="rect">
            <a:avLst/>
          </a:prstGeom>
          <a:ln w="38100">
            <a:solidFill>
              <a:schemeClr val="tx1"/>
            </a:solidFill>
          </a:ln>
        </p:spPr>
      </p:pic>
      <p:sp>
        <p:nvSpPr>
          <p:cNvPr id="3" name="TextBox 2"/>
          <p:cNvSpPr txBox="1"/>
          <p:nvPr/>
        </p:nvSpPr>
        <p:spPr>
          <a:xfrm>
            <a:off x="1027664" y="3375941"/>
            <a:ext cx="12344419" cy="73866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Juanita started to cry, “What about my mother?”</a:t>
            </a:r>
          </a:p>
          <a:p>
            <a:endParaRPr lang="en-US" dirty="0"/>
          </a:p>
        </p:txBody>
      </p:sp>
      <p:sp>
        <p:nvSpPr>
          <p:cNvPr id="4" name="TextBox 3"/>
          <p:cNvSpPr txBox="1"/>
          <p:nvPr/>
        </p:nvSpPr>
        <p:spPr>
          <a:xfrm>
            <a:off x="1065212" y="5575644"/>
            <a:ext cx="184731" cy="369332"/>
          </a:xfrm>
          <a:prstGeom prst="rect">
            <a:avLst/>
          </a:prstGeom>
          <a:noFill/>
        </p:spPr>
        <p:txBody>
          <a:bodyPr wrap="none" rtlCol="0">
            <a:spAutoFit/>
          </a:bodyPr>
          <a:lstStyle/>
          <a:p>
            <a:endParaRPr lang="en-US" dirty="0"/>
          </a:p>
        </p:txBody>
      </p:sp>
      <p:pic>
        <p:nvPicPr>
          <p:cNvPr id="17"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7847012" y="2552558"/>
            <a:ext cx="1709409" cy="1667846"/>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pic>
        <p:nvPicPr>
          <p:cNvPr id="18" name="Picture 17" descr="Enforcement of Title VI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353" y="4398650"/>
            <a:ext cx="1458151" cy="1131537"/>
          </a:xfrm>
          <a:prstGeom prst="rect">
            <a:avLst/>
          </a:prstGeom>
          <a:ln w="38100">
            <a:solidFill>
              <a:schemeClr val="tx1"/>
            </a:solidFill>
          </a:ln>
        </p:spPr>
      </p:pic>
      <p:sp>
        <p:nvSpPr>
          <p:cNvPr id="19" name="TextBox 18"/>
          <p:cNvSpPr txBox="1"/>
          <p:nvPr/>
        </p:nvSpPr>
        <p:spPr>
          <a:xfrm>
            <a:off x="1913763" y="4220189"/>
            <a:ext cx="8347197" cy="2308324"/>
          </a:xfrm>
          <a:prstGeom prst="rect">
            <a:avLst/>
          </a:prstGeom>
          <a:noFill/>
        </p:spPr>
        <p:txBody>
          <a:bodyPr wrap="square" rtlCol="0">
            <a:spAutoFit/>
          </a:bodyPr>
          <a:lstStyle/>
          <a:p>
            <a:r>
              <a:rPr lang="en-US" sz="2400" dirty="0"/>
              <a:t>“Well, it sounds like she is healthy. I will go over the symptoms with her to make sure and show her what to look for. She will need to take her temperature twice a day. If she gets symptoms we will test her. She will need to be quarantined for 14 days from the last time she was closer to you than 6 feet. After 14 days she is safe from that exposure</a:t>
            </a:r>
          </a:p>
        </p:txBody>
      </p:sp>
      <p:pic>
        <p:nvPicPr>
          <p:cNvPr id="20" name="Picture 19" descr="Castanets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2715" y="5003607"/>
            <a:ext cx="1570807" cy="1539915"/>
          </a:xfrm>
          <a:prstGeom prst="rect">
            <a:avLst/>
          </a:prstGeom>
          <a:ln w="38100">
            <a:solidFill>
              <a:schemeClr val="tx1"/>
            </a:solidFill>
          </a:ln>
        </p:spPr>
      </p:pic>
    </p:spTree>
    <p:extLst>
      <p:ext uri="{BB962C8B-B14F-4D97-AF65-F5344CB8AC3E}">
        <p14:creationId xmlns:p14="http://schemas.microsoft.com/office/powerpoint/2010/main" val="149070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3"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381000"/>
            <a:ext cx="11199972" cy="715962"/>
          </a:xfrm>
        </p:spPr>
        <p:txBody>
          <a:bodyPr>
            <a:noAutofit/>
          </a:bodyPr>
          <a:lstStyle/>
          <a:p>
            <a:r>
              <a:rPr lang="en-US" sz="3600" dirty="0"/>
              <a:t>We now know that CoVid-19 has many possible symptoms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412" y="1371600"/>
            <a:ext cx="10591800" cy="5181600"/>
          </a:xfrm>
        </p:spPr>
      </p:pic>
    </p:spTree>
    <p:extLst>
      <p:ext uri="{BB962C8B-B14F-4D97-AF65-F5344CB8AC3E}">
        <p14:creationId xmlns:p14="http://schemas.microsoft.com/office/powerpoint/2010/main" val="1268984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665222" cy="1325563"/>
          </a:xfrm>
        </p:spPr>
        <p:txBody>
          <a:bodyPr>
            <a:normAutofit/>
          </a:bodyPr>
          <a:lstStyle/>
          <a:p>
            <a:pPr algn="ctr"/>
            <a:r>
              <a:rPr lang="en-US" sz="4000" b="1" dirty="0"/>
              <a:t>Exposure Symptoms &amp;  Quarantine</a:t>
            </a:r>
          </a:p>
        </p:txBody>
      </p:sp>
      <p:sp>
        <p:nvSpPr>
          <p:cNvPr id="10" name="Content Placeholder 2"/>
          <p:cNvSpPr>
            <a:spLocks noGrp="1"/>
          </p:cNvSpPr>
          <p:nvPr>
            <p:ph sz="quarter" idx="4294967295"/>
          </p:nvPr>
        </p:nvSpPr>
        <p:spPr>
          <a:xfrm>
            <a:off x="711015" y="3619718"/>
            <a:ext cx="8964797" cy="2235759"/>
          </a:xfrm>
          <a:prstGeom prst="rect">
            <a:avLst/>
          </a:prstGeom>
        </p:spPr>
        <p:txBody>
          <a:bodyPr>
            <a:normAutofit/>
          </a:bodyPr>
          <a:lstStyle/>
          <a:p>
            <a:pPr marL="0" indent="0">
              <a:buNone/>
            </a:pPr>
            <a:r>
              <a:rPr lang="en-US" sz="2400" dirty="0">
                <a:latin typeface="Arial" panose="020B0604020202020204" pitchFamily="34" charset="0"/>
                <a:cs typeface="Arial" panose="020B0604020202020204" pitchFamily="34" charset="0"/>
              </a:rPr>
              <a:t>Juanita says, “There is a thick glass between me and any customers at the bank and it doesn’t take 15 minutes to do their business. </a:t>
            </a:r>
            <a:r>
              <a:rPr lang="en-US" sz="2400" dirty="0" err="1">
                <a:latin typeface="Arial" panose="020B0604020202020204" pitchFamily="34" charset="0"/>
                <a:cs typeface="Arial" panose="020B0604020202020204" pitchFamily="34" charset="0"/>
              </a:rPr>
              <a:t>But,I</a:t>
            </a:r>
            <a:r>
              <a:rPr lang="en-US" sz="2400" dirty="0">
                <a:latin typeface="Arial" panose="020B0604020202020204" pitchFamily="34" charset="0"/>
                <a:cs typeface="Arial" panose="020B0604020202020204" pitchFamily="34" charset="0"/>
              </a:rPr>
              <a:t> had lunch with </a:t>
            </a:r>
            <a:r>
              <a:rPr lang="en-US" sz="2400" dirty="0" err="1">
                <a:latin typeface="Arial" panose="020B0604020202020204" pitchFamily="34" charset="0"/>
                <a:cs typeface="Arial" panose="020B0604020202020204" pitchFamily="34" charset="0"/>
              </a:rPr>
              <a:t>Sama</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Miko</a:t>
            </a:r>
            <a:r>
              <a:rPr lang="en-US" sz="2400" dirty="0">
                <a:latin typeface="Arial" panose="020B0604020202020204" pitchFamily="34" charset="0"/>
                <a:cs typeface="Arial" panose="020B0604020202020204" pitchFamily="34" charset="0"/>
              </a:rPr>
              <a:t> on that first day. My boss also helped me with my cash drawer on that second day.  After that, I was at home, so I just saw my family. </a:t>
            </a:r>
          </a:p>
        </p:txBody>
      </p:sp>
      <p:sp>
        <p:nvSpPr>
          <p:cNvPr id="11" name="Rectangle 10"/>
          <p:cNvSpPr/>
          <p:nvPr/>
        </p:nvSpPr>
        <p:spPr>
          <a:xfrm>
            <a:off x="3093719" y="1968158"/>
            <a:ext cx="8106093" cy="1200329"/>
          </a:xfrm>
          <a:prstGeom prst="rect">
            <a:avLst/>
          </a:prstGeom>
        </p:spPr>
        <p:txBody>
          <a:bodyPr wrap="square">
            <a:spAutoFit/>
          </a:bodyPr>
          <a:lstStyle/>
          <a:p>
            <a:r>
              <a:rPr lang="en-US" sz="2400" dirty="0" err="1">
                <a:latin typeface="Arial" panose="020B0604020202020204" pitchFamily="34" charset="0"/>
                <a:cs typeface="Arial" panose="020B0604020202020204" pitchFamily="34" charset="0"/>
              </a:rPr>
              <a:t>Zainab</a:t>
            </a:r>
            <a:r>
              <a:rPr lang="en-US" sz="2400" dirty="0">
                <a:latin typeface="Arial" panose="020B0604020202020204" pitchFamily="34" charset="0"/>
                <a:cs typeface="Arial" panose="020B0604020202020204" pitchFamily="34" charset="0"/>
              </a:rPr>
              <a:t> says, “I will need to have the same talk with your family members and the list of people who you were close to for more than 15 minutes in the last ten days.”</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936" y="1923624"/>
            <a:ext cx="2247871" cy="1560330"/>
          </a:xfrm>
          <a:prstGeom prst="rect">
            <a:avLst/>
          </a:prstGeom>
          <a:ln w="38100">
            <a:solidFill>
              <a:schemeClr val="tx1"/>
            </a:solidFill>
          </a:ln>
        </p:spPr>
      </p:pic>
      <p:pic>
        <p:nvPicPr>
          <p:cNvPr id="17"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490403" y="4038600"/>
            <a:ext cx="1709409" cy="1667846"/>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90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665222" cy="1325563"/>
          </a:xfrm>
        </p:spPr>
        <p:txBody>
          <a:bodyPr>
            <a:normAutofit/>
          </a:bodyPr>
          <a:lstStyle/>
          <a:p>
            <a:pPr algn="ctr"/>
            <a:r>
              <a:rPr lang="en-US" sz="4000" b="1" dirty="0"/>
              <a:t>Exposure, Symptoms &amp;  Quarantine</a:t>
            </a:r>
          </a:p>
        </p:txBody>
      </p:sp>
      <p:sp>
        <p:nvSpPr>
          <p:cNvPr id="10" name="Content Placeholder 2"/>
          <p:cNvSpPr>
            <a:spLocks noGrp="1"/>
          </p:cNvSpPr>
          <p:nvPr>
            <p:ph sz="quarter" idx="4294967295"/>
          </p:nvPr>
        </p:nvSpPr>
        <p:spPr>
          <a:xfrm>
            <a:off x="836612" y="4724400"/>
            <a:ext cx="10539624" cy="1131077"/>
          </a:xfrm>
          <a:prstGeom prst="rect">
            <a:avLst/>
          </a:prstGeom>
        </p:spPr>
        <p:txBody>
          <a:bodyPr>
            <a:normAutofit fontScale="92500"/>
          </a:bodyPr>
          <a:lstStyle/>
          <a:p>
            <a:pPr marL="0" indent="0">
              <a:buNone/>
            </a:pPr>
            <a:endParaRPr lang="en-US" sz="2400" dirty="0">
              <a:latin typeface="Arial" panose="020B0604020202020204" pitchFamily="34" charset="0"/>
              <a:cs typeface="Arial" panose="020B0604020202020204" pitchFamily="34" charset="0"/>
            </a:endParaRPr>
          </a:p>
          <a:p>
            <a:pPr marL="0" indent="0">
              <a:buNone/>
            </a:pPr>
            <a:r>
              <a:rPr lang="en-US" sz="3000" dirty="0">
                <a:latin typeface="Arial" panose="020B0604020202020204" pitchFamily="34" charset="0"/>
                <a:cs typeface="Arial" panose="020B0604020202020204" pitchFamily="34" charset="0"/>
              </a:rPr>
              <a:t>Why is the quarantine longer for Daniel than for </a:t>
            </a:r>
            <a:r>
              <a:rPr lang="en-US" sz="3000" dirty="0" err="1">
                <a:latin typeface="Arial" panose="020B0604020202020204" pitchFamily="34" charset="0"/>
                <a:cs typeface="Arial" panose="020B0604020202020204" pitchFamily="34" charset="0"/>
              </a:rPr>
              <a:t>Sama</a:t>
            </a:r>
            <a:r>
              <a:rPr lang="en-US" sz="3000" dirty="0">
                <a:latin typeface="Arial" panose="020B0604020202020204" pitchFamily="34" charset="0"/>
                <a:cs typeface="Arial" panose="020B0604020202020204" pitchFamily="34" charset="0"/>
              </a:rPr>
              <a:t> and </a:t>
            </a:r>
            <a:r>
              <a:rPr lang="en-US" sz="3000" dirty="0" err="1">
                <a:latin typeface="Arial" panose="020B0604020202020204" pitchFamily="34" charset="0"/>
                <a:cs typeface="Arial" panose="020B0604020202020204" pitchFamily="34" charset="0"/>
              </a:rPr>
              <a:t>Miko</a:t>
            </a:r>
            <a:r>
              <a:rPr lang="en-US" sz="3000" dirty="0">
                <a:latin typeface="Arial" panose="020B0604020202020204" pitchFamily="34" charset="0"/>
                <a:cs typeface="Arial" panose="020B0604020202020204" pitchFamily="34" charset="0"/>
              </a:rPr>
              <a:t>?</a:t>
            </a:r>
          </a:p>
        </p:txBody>
      </p:sp>
      <p:sp>
        <p:nvSpPr>
          <p:cNvPr id="11" name="Rectangle 10"/>
          <p:cNvSpPr/>
          <p:nvPr/>
        </p:nvSpPr>
        <p:spPr>
          <a:xfrm>
            <a:off x="2894013" y="1968158"/>
            <a:ext cx="8686800" cy="2677656"/>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Juanita finished the list of contacts. </a:t>
            </a:r>
            <a:r>
              <a:rPr lang="en-US" sz="2400" dirty="0" err="1">
                <a:latin typeface="Arial" panose="020B0604020202020204" pitchFamily="34" charset="0"/>
                <a:cs typeface="Arial" panose="020B0604020202020204" pitchFamily="34" charset="0"/>
              </a:rPr>
              <a:t>Zainab</a:t>
            </a:r>
            <a:r>
              <a:rPr lang="en-US" sz="2400" dirty="0">
                <a:latin typeface="Arial" panose="020B0604020202020204" pitchFamily="34" charset="0"/>
                <a:cs typeface="Arial" panose="020B0604020202020204" pitchFamily="34" charset="0"/>
              </a:rPr>
              <a:t> says, “I will contact these people and tell them they may have been exposed on the day we put down. If they have symptoms they will be tested and we will look for their contacts. If not I will ask them to be in quarantine for 14 days from the exposure day.  So it would be 4 more days of quarantine for </a:t>
            </a:r>
            <a:r>
              <a:rPr lang="en-US" sz="2400" dirty="0" err="1">
                <a:latin typeface="Arial" panose="020B0604020202020204" pitchFamily="34" charset="0"/>
                <a:cs typeface="Arial" panose="020B0604020202020204" pitchFamily="34" charset="0"/>
              </a:rPr>
              <a:t>Sama</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Miko</a:t>
            </a:r>
            <a:r>
              <a:rPr lang="en-US" sz="2400" dirty="0">
                <a:latin typeface="Arial" panose="020B0604020202020204" pitchFamily="34" charset="0"/>
                <a:cs typeface="Arial" panose="020B0604020202020204" pitchFamily="34" charset="0"/>
              </a:rPr>
              <a:t> and 5 more days for Daniel, your boss. </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812" y="2262713"/>
            <a:ext cx="2247871" cy="1560330"/>
          </a:xfrm>
          <a:prstGeom prst="rect">
            <a:avLst/>
          </a:prstGeom>
          <a:ln w="38100">
            <a:solidFill>
              <a:schemeClr val="tx1"/>
            </a:solidFill>
          </a:ln>
        </p:spPr>
      </p:pic>
    </p:spTree>
    <p:extLst>
      <p:ext uri="{BB962C8B-B14F-4D97-AF65-F5344CB8AC3E}">
        <p14:creationId xmlns:p14="http://schemas.microsoft.com/office/powerpoint/2010/main" val="351923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665222" cy="1325563"/>
          </a:xfrm>
        </p:spPr>
        <p:txBody>
          <a:bodyPr>
            <a:normAutofit/>
          </a:bodyPr>
          <a:lstStyle/>
          <a:p>
            <a:pPr algn="ctr"/>
            <a:r>
              <a:rPr lang="en-US" sz="4000" b="1" dirty="0"/>
              <a:t>Another worry for Juanita</a:t>
            </a:r>
            <a:endParaRPr lang="en-US" sz="2800" b="1" dirty="0"/>
          </a:p>
        </p:txBody>
      </p:sp>
      <p:sp>
        <p:nvSpPr>
          <p:cNvPr id="10" name="Content Placeholder 2"/>
          <p:cNvSpPr>
            <a:spLocks noGrp="1"/>
          </p:cNvSpPr>
          <p:nvPr>
            <p:ph sz="quarter" idx="4294967295"/>
          </p:nvPr>
        </p:nvSpPr>
        <p:spPr>
          <a:xfrm>
            <a:off x="764578" y="4660156"/>
            <a:ext cx="10539624" cy="1435843"/>
          </a:xfrm>
          <a:prstGeom prst="rect">
            <a:avLst/>
          </a:prstGeom>
        </p:spPr>
        <p:txBody>
          <a:bodyPr>
            <a:normAutofit fontScale="92500" lnSpcReduction="10000"/>
          </a:bodyPr>
          <a:lstStyle/>
          <a:p>
            <a:pPr marL="0" indent="0">
              <a:buNone/>
            </a:pPr>
            <a:r>
              <a:rPr lang="en-US" sz="2400" dirty="0">
                <a:latin typeface="Arial" panose="020B0604020202020204" pitchFamily="34" charset="0"/>
                <a:cs typeface="Arial" panose="020B0604020202020204" pitchFamily="34" charset="0"/>
              </a:rPr>
              <a:t>“Helping me find the people who may have been exposed will help to stop the spread. That is very important now as we get closer to going out of our houses.” </a:t>
            </a:r>
          </a:p>
          <a:p>
            <a:pPr marL="0" indent="0">
              <a:buNone/>
            </a:pPr>
            <a:r>
              <a:rPr lang="en-US" sz="2400" dirty="0">
                <a:latin typeface="Arial" panose="020B0604020202020204" pitchFamily="34" charset="0"/>
                <a:cs typeface="Arial" panose="020B0604020202020204" pitchFamily="34" charset="0"/>
              </a:rPr>
              <a:t>“I will check on you and your family in a few days. I am so glad you are feeling better. You can probably go back to work in a week. Do you have any questions?”</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779" y="3002340"/>
            <a:ext cx="1995062" cy="1384846"/>
          </a:xfrm>
          <a:prstGeom prst="rect">
            <a:avLst/>
          </a:prstGeom>
          <a:ln w="38100">
            <a:solidFill>
              <a:schemeClr val="tx1"/>
            </a:solidFill>
          </a:ln>
        </p:spPr>
      </p:pic>
      <p:sp>
        <p:nvSpPr>
          <p:cNvPr id="3" name="TextBox 2"/>
          <p:cNvSpPr txBox="1"/>
          <p:nvPr/>
        </p:nvSpPr>
        <p:spPr>
          <a:xfrm>
            <a:off x="683925" y="1747127"/>
            <a:ext cx="8306088" cy="954107"/>
          </a:xfrm>
          <a:prstGeom prst="rect">
            <a:avLst/>
          </a:prstGeom>
          <a:noFill/>
        </p:spPr>
        <p:txBody>
          <a:bodyPr wrap="square" rtlCol="0">
            <a:spAutoFit/>
          </a:bodyPr>
          <a:lstStyle/>
          <a:p>
            <a:r>
              <a:rPr lang="en-US" sz="2800" b="1" dirty="0"/>
              <a:t>“I feel terrible that I could have given this to anyone!  What if they blame me for giving it to them!”</a:t>
            </a:r>
            <a:endParaRPr lang="en-US" sz="2800" dirty="0"/>
          </a:p>
        </p:txBody>
      </p:sp>
      <p:pic>
        <p:nvPicPr>
          <p:cNvPr id="12"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066212" y="989636"/>
            <a:ext cx="1709409" cy="1667846"/>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07335" y="2742303"/>
            <a:ext cx="8329824" cy="1569660"/>
          </a:xfrm>
          <a:prstGeom prst="rect">
            <a:avLst/>
          </a:prstGeom>
          <a:noFill/>
        </p:spPr>
        <p:txBody>
          <a:bodyPr wrap="square" rtlCol="0">
            <a:spAutoFit/>
          </a:bodyPr>
          <a:lstStyle/>
          <a:p>
            <a:r>
              <a:rPr lang="en-US" sz="2400" dirty="0" err="1"/>
              <a:t>Zainab</a:t>
            </a:r>
            <a:r>
              <a:rPr lang="en-US" sz="2400" dirty="0"/>
              <a:t> says,  “You didn’t do anything wrong. In fact, you did everything right. As soon as you knew you stayed away from everybody.  Besides I never tell anyone about you being sick or where they may have been exposed. So don’t worry about that.” </a:t>
            </a:r>
          </a:p>
        </p:txBody>
      </p:sp>
    </p:spTree>
    <p:extLst>
      <p:ext uri="{BB962C8B-B14F-4D97-AF65-F5344CB8AC3E}">
        <p14:creationId xmlns:p14="http://schemas.microsoft.com/office/powerpoint/2010/main" val="116457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665222" cy="1325563"/>
          </a:xfrm>
        </p:spPr>
        <p:txBody>
          <a:bodyPr>
            <a:normAutofit/>
          </a:bodyPr>
          <a:lstStyle/>
          <a:p>
            <a:pPr algn="ctr"/>
            <a:r>
              <a:rPr lang="en-US" sz="4000" b="1" dirty="0"/>
              <a:t>Juanita’s questions</a:t>
            </a:r>
            <a:endParaRPr lang="en-US" sz="2800" b="1" dirty="0"/>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350" y="3169837"/>
            <a:ext cx="2247871" cy="1560330"/>
          </a:xfrm>
          <a:prstGeom prst="rect">
            <a:avLst/>
          </a:prstGeom>
          <a:ln w="38100">
            <a:solidFill>
              <a:schemeClr val="tx1"/>
            </a:solidFill>
          </a:ln>
        </p:spPr>
      </p:pic>
      <p:sp>
        <p:nvSpPr>
          <p:cNvPr id="3" name="TextBox 2"/>
          <p:cNvSpPr txBox="1"/>
          <p:nvPr/>
        </p:nvSpPr>
        <p:spPr>
          <a:xfrm>
            <a:off x="683925" y="1747127"/>
            <a:ext cx="8306088" cy="954107"/>
          </a:xfrm>
          <a:prstGeom prst="rect">
            <a:avLst/>
          </a:prstGeom>
          <a:noFill/>
        </p:spPr>
        <p:txBody>
          <a:bodyPr wrap="square" rtlCol="0">
            <a:spAutoFit/>
          </a:bodyPr>
          <a:lstStyle/>
          <a:p>
            <a:r>
              <a:rPr lang="en-US" sz="2800" b="1" dirty="0"/>
              <a:t>“I have a lot of questions!”</a:t>
            </a:r>
          </a:p>
          <a:p>
            <a:r>
              <a:rPr lang="en-US" sz="2800" b="1" dirty="0"/>
              <a:t>“The first one is can I get this again?”</a:t>
            </a:r>
            <a:endParaRPr lang="en-US" sz="2800" dirty="0"/>
          </a:p>
        </p:txBody>
      </p:sp>
      <p:pic>
        <p:nvPicPr>
          <p:cNvPr id="12"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066212" y="989636"/>
            <a:ext cx="1709409" cy="1667846"/>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6412" y="3072690"/>
            <a:ext cx="8329824" cy="2677656"/>
          </a:xfrm>
          <a:prstGeom prst="rect">
            <a:avLst/>
          </a:prstGeom>
          <a:noFill/>
        </p:spPr>
        <p:txBody>
          <a:bodyPr wrap="square" rtlCol="0">
            <a:spAutoFit/>
          </a:bodyPr>
          <a:lstStyle/>
          <a:p>
            <a:r>
              <a:rPr lang="en-US" sz="2800" dirty="0" err="1"/>
              <a:t>Zainab</a:t>
            </a:r>
            <a:r>
              <a:rPr lang="en-US" sz="2800" dirty="0"/>
              <a:t> says,  “So, CoVid-19 is a new disease and we are still learning about it. If you get some other coronaviruses you can get immunity. That is where your antibodies against that virus get very strong and you can’t get it again. But we just don’t know. But, we learn more everyday. So, I hope we can learn this soon.” </a:t>
            </a:r>
          </a:p>
        </p:txBody>
      </p:sp>
    </p:spTree>
    <p:extLst>
      <p:ext uri="{BB962C8B-B14F-4D97-AF65-F5344CB8AC3E}">
        <p14:creationId xmlns:p14="http://schemas.microsoft.com/office/powerpoint/2010/main" val="372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665222" cy="1325563"/>
          </a:xfrm>
        </p:spPr>
        <p:txBody>
          <a:bodyPr>
            <a:normAutofit/>
          </a:bodyPr>
          <a:lstStyle/>
          <a:p>
            <a:pPr algn="ctr"/>
            <a:r>
              <a:rPr lang="en-US" sz="4000" b="1" dirty="0"/>
              <a:t>Juanita’s questions</a:t>
            </a:r>
            <a:endParaRPr lang="en-US" sz="2800" b="1" dirty="0"/>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12" y="3153657"/>
            <a:ext cx="2059605" cy="1429648"/>
          </a:xfrm>
          <a:prstGeom prst="rect">
            <a:avLst/>
          </a:prstGeom>
          <a:ln w="38100">
            <a:solidFill>
              <a:schemeClr val="tx1"/>
            </a:solidFill>
          </a:ln>
        </p:spPr>
      </p:pic>
      <p:sp>
        <p:nvSpPr>
          <p:cNvPr id="3" name="TextBox 2"/>
          <p:cNvSpPr txBox="1"/>
          <p:nvPr/>
        </p:nvSpPr>
        <p:spPr>
          <a:xfrm>
            <a:off x="683925" y="1747127"/>
            <a:ext cx="8306088" cy="1384995"/>
          </a:xfrm>
          <a:prstGeom prst="rect">
            <a:avLst/>
          </a:prstGeom>
          <a:noFill/>
        </p:spPr>
        <p:txBody>
          <a:bodyPr wrap="square" rtlCol="0">
            <a:spAutoFit/>
          </a:bodyPr>
          <a:lstStyle/>
          <a:p>
            <a:r>
              <a:rPr lang="en-US" sz="2800" b="1" dirty="0"/>
              <a:t>“I am afraid to go to work.  How do I know I am safe there? What should I look for and how can I protect myself?</a:t>
            </a:r>
            <a:endParaRPr lang="en-US" sz="2800" dirty="0"/>
          </a:p>
        </p:txBody>
      </p:sp>
      <p:pic>
        <p:nvPicPr>
          <p:cNvPr id="12"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066212" y="989636"/>
            <a:ext cx="1709409" cy="1667846"/>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63333" y="2771827"/>
            <a:ext cx="8101224" cy="1938992"/>
          </a:xfrm>
          <a:prstGeom prst="rect">
            <a:avLst/>
          </a:prstGeom>
          <a:noFill/>
        </p:spPr>
        <p:txBody>
          <a:bodyPr wrap="square" rtlCol="0">
            <a:spAutoFit/>
          </a:bodyPr>
          <a:lstStyle/>
          <a:p>
            <a:r>
              <a:rPr lang="en-US" sz="2400" dirty="0" err="1"/>
              <a:t>Zainab</a:t>
            </a:r>
            <a:r>
              <a:rPr lang="en-US" sz="2400" dirty="0"/>
              <a:t> says,  “This is a very good question.” We have several ways to help keep us safe. You want your employer to encourage these things and you want to make sure you do them too.  It is even more important when we no longer have the stay at home order!”</a:t>
            </a:r>
          </a:p>
        </p:txBody>
      </p:sp>
      <p:sp>
        <p:nvSpPr>
          <p:cNvPr id="6" name="TextBox 5"/>
          <p:cNvSpPr txBox="1"/>
          <p:nvPr/>
        </p:nvSpPr>
        <p:spPr>
          <a:xfrm>
            <a:off x="698643" y="5027048"/>
            <a:ext cx="11263169" cy="954107"/>
          </a:xfrm>
          <a:prstGeom prst="rect">
            <a:avLst/>
          </a:prstGeom>
          <a:noFill/>
        </p:spPr>
        <p:txBody>
          <a:bodyPr wrap="square" rtlCol="0">
            <a:spAutoFit/>
          </a:bodyPr>
          <a:lstStyle/>
          <a:p>
            <a:r>
              <a:rPr lang="en-US" sz="2800" b="1" dirty="0"/>
              <a:t>Practice Social Distancing + Wear a Mask in public + Don’t touch your face + Wash your hands + Clean and Disinfect Surfaces</a:t>
            </a:r>
          </a:p>
        </p:txBody>
      </p:sp>
    </p:spTree>
    <p:extLst>
      <p:ext uri="{BB962C8B-B14F-4D97-AF65-F5344CB8AC3E}">
        <p14:creationId xmlns:p14="http://schemas.microsoft.com/office/powerpoint/2010/main" val="97082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3211" y="4191000"/>
            <a:ext cx="11386809"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3210" y="935152"/>
            <a:ext cx="11073027" cy="706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3210" y="6096000"/>
            <a:ext cx="11386809"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3600" dirty="0"/>
              <a:t>Going Back to Work? Juanita’s Worries</a:t>
            </a:r>
          </a:p>
        </p:txBody>
      </p:sp>
      <p:sp>
        <p:nvSpPr>
          <p:cNvPr id="10" name="Content Placeholder 2"/>
          <p:cNvSpPr>
            <a:spLocks noGrp="1"/>
          </p:cNvSpPr>
          <p:nvPr>
            <p:ph sz="quarter" idx="4294967295"/>
          </p:nvPr>
        </p:nvSpPr>
        <p:spPr>
          <a:xfrm>
            <a:off x="303210" y="4144055"/>
            <a:ext cx="11504693" cy="1179962"/>
          </a:xfrm>
          <a:prstGeom prst="rect">
            <a:avLst/>
          </a:prstGeom>
        </p:spPr>
        <p:txBody>
          <a:bodyPr>
            <a:normAutofit/>
          </a:bodyPr>
          <a:lstStyle/>
          <a:p>
            <a:pPr marL="0" indent="0">
              <a:buNone/>
            </a:pPr>
            <a:r>
              <a:rPr lang="en-US" dirty="0" err="1">
                <a:latin typeface="Arial" panose="020B0604020202020204" pitchFamily="34" charset="0"/>
                <a:cs typeface="Arial" panose="020B0604020202020204" pitchFamily="34" charset="0"/>
              </a:rPr>
              <a:t>Zainab</a:t>
            </a:r>
            <a:r>
              <a:rPr lang="en-US" dirty="0">
                <a:latin typeface="Arial" panose="020B0604020202020204" pitchFamily="34" charset="0"/>
                <a:cs typeface="Arial" panose="020B0604020202020204" pitchFamily="34" charset="0"/>
              </a:rPr>
              <a:t> says they have to do “contact tracing” to let other people know they have been exposed.</a:t>
            </a:r>
            <a:endParaRPr lang="en-US" sz="6000" dirty="0">
              <a:latin typeface="Arial" panose="020B0604020202020204" pitchFamily="34" charset="0"/>
              <a:cs typeface="Arial" panose="020B0604020202020204" pitchFamily="34" charset="0"/>
            </a:endParaRPr>
          </a:p>
        </p:txBody>
      </p:sp>
      <p:sp>
        <p:nvSpPr>
          <p:cNvPr id="11" name="Rectangle 10"/>
          <p:cNvSpPr/>
          <p:nvPr/>
        </p:nvSpPr>
        <p:spPr>
          <a:xfrm>
            <a:off x="303212" y="1730051"/>
            <a:ext cx="9081726" cy="2462213"/>
          </a:xfrm>
          <a:prstGeom prst="rect">
            <a:avLst/>
          </a:prstGeom>
        </p:spPr>
        <p:txBody>
          <a:bodyPr wrap="square">
            <a:spAutoFit/>
          </a:bodyPr>
          <a:lstStyle/>
          <a:p>
            <a:r>
              <a:rPr lang="en-US" sz="2200" dirty="0">
                <a:latin typeface="Arial" panose="020B0604020202020204" pitchFamily="34" charset="0"/>
                <a:cs typeface="Arial" panose="020B0604020202020204" pitchFamily="34" charset="0"/>
              </a:rPr>
              <a:t>Juanita is feeling better after being sick for about a week. The doctor calls her and says that the county can now do more testing. She is an essential worker. She should be testing before she goes back to work. She goes to the health department and they put a long Q-tip up her nose. She gets a phone call from </a:t>
            </a:r>
            <a:r>
              <a:rPr lang="en-US" sz="2200" dirty="0" err="1">
                <a:latin typeface="Arial" panose="020B0604020202020204" pitchFamily="34" charset="0"/>
                <a:cs typeface="Arial" panose="020B0604020202020204" pitchFamily="34" charset="0"/>
              </a:rPr>
              <a:t>Zainab</a:t>
            </a:r>
            <a:r>
              <a:rPr lang="en-US" sz="2200" dirty="0">
                <a:latin typeface="Arial" panose="020B0604020202020204" pitchFamily="34" charset="0"/>
                <a:cs typeface="Arial" panose="020B0604020202020204" pitchFamily="34" charset="0"/>
              </a:rPr>
              <a:t> Mohamed, from the health department. She has CoVid-19. They want to know a list of everybody she has had contact with for the last ten days.</a:t>
            </a:r>
          </a:p>
        </p:txBody>
      </p:sp>
      <p:sp>
        <p:nvSpPr>
          <p:cNvPr id="15" name="Rectangle 4"/>
          <p:cNvSpPr>
            <a:spLocks noChangeArrowheads="1"/>
          </p:cNvSpPr>
          <p:nvPr/>
        </p:nvSpPr>
        <p:spPr bwMode="auto">
          <a:xfrm>
            <a:off x="303211" y="642098"/>
            <a:ext cx="11073026" cy="246108"/>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384939" y="1789563"/>
            <a:ext cx="2305082" cy="2249037"/>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222" y="5324017"/>
            <a:ext cx="11386808" cy="584775"/>
          </a:xfrm>
          <a:prstGeom prst="rect">
            <a:avLst/>
          </a:prstGeom>
          <a:noFill/>
        </p:spPr>
        <p:txBody>
          <a:bodyPr wrap="square" rtlCol="0">
            <a:spAutoFit/>
          </a:bodyPr>
          <a:lstStyle/>
          <a:p>
            <a:r>
              <a:rPr lang="en-US" sz="3200" dirty="0"/>
              <a:t>Juanita is worried.  Why do they want this information? </a:t>
            </a:r>
          </a:p>
        </p:txBody>
      </p:sp>
    </p:spTree>
    <p:extLst>
      <p:ext uri="{BB962C8B-B14F-4D97-AF65-F5344CB8AC3E}">
        <p14:creationId xmlns:p14="http://schemas.microsoft.com/office/powerpoint/2010/main" val="234847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dirty="0"/>
              <a:t>Fill in the Blank</a:t>
            </a:r>
          </a:p>
        </p:txBody>
      </p:sp>
      <p:sp>
        <p:nvSpPr>
          <p:cNvPr id="3" name="Content Placeholder 2"/>
          <p:cNvSpPr>
            <a:spLocks noGrp="1"/>
          </p:cNvSpPr>
          <p:nvPr>
            <p:ph idx="1"/>
          </p:nvPr>
        </p:nvSpPr>
        <p:spPr>
          <a:xfrm>
            <a:off x="609441" y="1219200"/>
            <a:ext cx="10969943" cy="5105400"/>
          </a:xfrm>
        </p:spPr>
        <p:txBody>
          <a:bodyPr>
            <a:normAutofit/>
          </a:bodyPr>
          <a:lstStyle/>
          <a:p>
            <a:pPr marL="0" indent="0">
              <a:buNone/>
            </a:pPr>
            <a:r>
              <a:rPr lang="en-US" sz="2800" b="1" dirty="0"/>
              <a:t> </a:t>
            </a:r>
            <a:r>
              <a:rPr lang="en-US" b="1" dirty="0"/>
              <a:t>disinfect       distancing           mask           hands               face</a:t>
            </a:r>
          </a:p>
          <a:p>
            <a:pPr marL="0" indent="0">
              <a:buNone/>
            </a:pPr>
            <a:endParaRPr lang="en-US" sz="2800" b="1" dirty="0"/>
          </a:p>
          <a:p>
            <a:pPr marL="0" indent="0">
              <a:buNone/>
            </a:pPr>
            <a:r>
              <a:rPr lang="en-US" sz="3600" b="1" dirty="0"/>
              <a:t>1. Practice Social ________</a:t>
            </a:r>
          </a:p>
          <a:p>
            <a:pPr marL="0" indent="0">
              <a:buNone/>
            </a:pPr>
            <a:r>
              <a:rPr lang="en-US" sz="3600" b="1" dirty="0"/>
              <a:t>2. Wear a ______ in public </a:t>
            </a:r>
          </a:p>
          <a:p>
            <a:pPr marL="0" indent="0">
              <a:buNone/>
            </a:pPr>
            <a:r>
              <a:rPr lang="en-US" sz="3600" b="1" dirty="0"/>
              <a:t>3. Don’t touch your ______  </a:t>
            </a:r>
          </a:p>
          <a:p>
            <a:pPr marL="0" indent="0">
              <a:buNone/>
            </a:pPr>
            <a:r>
              <a:rPr lang="en-US" sz="3600" b="1" dirty="0"/>
              <a:t>4. Wash your ________</a:t>
            </a:r>
          </a:p>
          <a:p>
            <a:pPr marL="0" indent="0">
              <a:buNone/>
            </a:pPr>
            <a:r>
              <a:rPr lang="en-US" sz="3600" b="1" dirty="0"/>
              <a:t>5. Clean and _________ Surfaces</a:t>
            </a:r>
          </a:p>
          <a:p>
            <a:endParaRPr lang="en-US" sz="5400" dirty="0"/>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3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Face Masks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1012" y="1600200"/>
            <a:ext cx="8839199" cy="4525963"/>
          </a:xfrm>
        </p:spPr>
      </p:pic>
    </p:spTree>
    <p:extLst>
      <p:ext uri="{BB962C8B-B14F-4D97-AF65-F5344CB8AC3E}">
        <p14:creationId xmlns:p14="http://schemas.microsoft.com/office/powerpoint/2010/main" val="162418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6812" y="152400"/>
            <a:ext cx="6705600" cy="6272337"/>
          </a:xfrm>
        </p:spPr>
      </p:pic>
    </p:spTree>
    <p:extLst>
      <p:ext uri="{BB962C8B-B14F-4D97-AF65-F5344CB8AC3E}">
        <p14:creationId xmlns:p14="http://schemas.microsoft.com/office/powerpoint/2010/main" val="705264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868362"/>
          </a:xfrm>
        </p:spPr>
        <p:txBody>
          <a:bodyPr>
            <a:normAutofit fontScale="90000"/>
          </a:bodyPr>
          <a:lstStyle/>
          <a:p>
            <a:r>
              <a:rPr lang="en-US" dirty="0"/>
              <a:t>Handwashing? </a:t>
            </a:r>
            <a:r>
              <a:rPr lang="en-US" dirty="0">
                <a:hlinkClick r:id="rId3"/>
              </a:rPr>
              <a:t>https://youtu.be/3SfHdSHK-g0</a:t>
            </a:r>
            <a:br>
              <a:rPr lang="en-US" dirty="0"/>
            </a:br>
            <a:endParaRPr lang="en-US" dirty="0"/>
          </a:p>
        </p:txBody>
      </p:sp>
      <p:pic>
        <p:nvPicPr>
          <p:cNvPr id="6" name="3SfHdSHK-g0"/>
          <p:cNvPicPr>
            <a:picLocks noGrp="1" noRot="1" noChangeAspect="1"/>
          </p:cNvPicPr>
          <p:nvPr>
            <p:ph idx="1"/>
            <a:videoFile r:link="rId1"/>
          </p:nvPr>
        </p:nvPicPr>
        <p:blipFill>
          <a:blip r:embed="rId4"/>
          <a:stretch>
            <a:fillRect/>
          </a:stretch>
        </p:blipFill>
        <p:spPr>
          <a:xfrm>
            <a:off x="684212" y="1143000"/>
            <a:ext cx="10895172" cy="5623086"/>
          </a:xfrm>
          <a:prstGeom prst="rect">
            <a:avLst/>
          </a:prstGeom>
        </p:spPr>
      </p:pic>
    </p:spTree>
    <p:extLst>
      <p:ext uri="{BB962C8B-B14F-4D97-AF65-F5344CB8AC3E}">
        <p14:creationId xmlns:p14="http://schemas.microsoft.com/office/powerpoint/2010/main" val="23885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Good Handwashing </a:t>
            </a:r>
            <a:r>
              <a:rPr lang="en-US" dirty="0">
                <a:hlinkClick r:id="rId3"/>
              </a:rPr>
              <a:t>https://youtu.be/seA1wbXUQTs</a:t>
            </a:r>
            <a:br>
              <a:rPr lang="en-US" dirty="0"/>
            </a:br>
            <a:endParaRPr lang="en-US" dirty="0"/>
          </a:p>
        </p:txBody>
      </p:sp>
      <p:pic>
        <p:nvPicPr>
          <p:cNvPr id="4" name="seA1wbXUQTs"/>
          <p:cNvPicPr>
            <a:picLocks noGrp="1" noRot="1" noChangeAspect="1"/>
          </p:cNvPicPr>
          <p:nvPr>
            <p:ph idx="1"/>
            <a:videoFile r:link="rId1"/>
          </p:nvPr>
        </p:nvPicPr>
        <p:blipFill>
          <a:blip r:embed="rId4"/>
          <a:stretch>
            <a:fillRect/>
          </a:stretch>
        </p:blipFill>
        <p:spPr>
          <a:xfrm>
            <a:off x="1293812" y="1162050"/>
            <a:ext cx="9525000" cy="5357812"/>
          </a:xfrm>
          <a:prstGeom prst="rect">
            <a:avLst/>
          </a:prstGeom>
        </p:spPr>
      </p:pic>
    </p:spTree>
    <p:extLst>
      <p:ext uri="{BB962C8B-B14F-4D97-AF65-F5344CB8AC3E}">
        <p14:creationId xmlns:p14="http://schemas.microsoft.com/office/powerpoint/2010/main" val="180473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11015" y="888206"/>
            <a:ext cx="10665221" cy="5395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Clean and Disinfect What you Touch Often</a:t>
            </a:r>
          </a:p>
        </p:txBody>
      </p:sp>
      <p:sp>
        <p:nvSpPr>
          <p:cNvPr id="27"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itle 1"/>
          <p:cNvSpPr>
            <a:spLocks noGrp="1"/>
          </p:cNvSpPr>
          <p:nvPr>
            <p:ph type="title"/>
          </p:nvPr>
        </p:nvSpPr>
        <p:spPr>
          <a:xfrm>
            <a:off x="711014" y="1896647"/>
            <a:ext cx="10665222" cy="888402"/>
          </a:xfrm>
        </p:spPr>
        <p:txBody>
          <a:bodyPr>
            <a:noAutofit/>
          </a:bodyPr>
          <a:lstStyle/>
          <a:p>
            <a:pPr algn="l"/>
            <a:r>
              <a:rPr lang="en-US" sz="2400" dirty="0"/>
              <a:t>1. Clean dirty surfaces with soap and water</a:t>
            </a:r>
            <a:br>
              <a:rPr lang="en-US" sz="2400" dirty="0"/>
            </a:br>
            <a:endParaRPr lang="en-US" sz="2400" dirty="0"/>
          </a:p>
        </p:txBody>
      </p:sp>
      <p:sp>
        <p:nvSpPr>
          <p:cNvPr id="29" name="Content Placeholder 2"/>
          <p:cNvSpPr>
            <a:spLocks noGrp="1"/>
          </p:cNvSpPr>
          <p:nvPr>
            <p:ph idx="1"/>
          </p:nvPr>
        </p:nvSpPr>
        <p:spPr>
          <a:xfrm>
            <a:off x="754208" y="2599331"/>
            <a:ext cx="8769204" cy="593869"/>
          </a:xfrm>
        </p:spPr>
        <p:txBody>
          <a:bodyPr>
            <a:noAutofit/>
          </a:bodyPr>
          <a:lstStyle/>
          <a:p>
            <a:pPr marL="0" indent="0">
              <a:buNone/>
            </a:pPr>
            <a:r>
              <a:rPr lang="en-US" sz="2400" dirty="0"/>
              <a:t>2</a:t>
            </a:r>
            <a:r>
              <a:rPr lang="en-US" sz="2400" b="1" dirty="0"/>
              <a:t>. </a:t>
            </a:r>
            <a:r>
              <a:rPr lang="en-US" sz="2400" dirty="0"/>
              <a:t>Disinfect with an EPA-registered disinfectant with “human coronavirus” on the label. It should have 70% alcohol or bleach in it. </a:t>
            </a:r>
            <a:endParaRPr lang="en-US" sz="2400" b="1" dirty="0"/>
          </a:p>
        </p:txBody>
      </p:sp>
      <p:pic>
        <p:nvPicPr>
          <p:cNvPr id="30" name="Picture 2" descr="https://lh4.googleusercontent.com/DFAGVM5i54zxCjNVcnz1b4WSzJNZs8D7E2ANmOQS1HPJ1OkYVx1ut4Z9ipX21QOyqZG7WLj28DyUVrYCFa9un4CADjsoURRxpvGDWf3D_lfv4WZV3iaPrgc_xBmtQoKIIFWm5l5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658"/>
          <a:stretch/>
        </p:blipFill>
        <p:spPr bwMode="auto">
          <a:xfrm>
            <a:off x="9523412" y="3235731"/>
            <a:ext cx="2150615" cy="150114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1" name="Picture 3" descr="https://lh4.googleusercontent.com/vZSbTljv4ozXzjZbvdwjCh74Rx8DazCX-P-MVvi8BGq5MaRPNRrvUdZsA9xU-BnAqT7Ps-KUyGZ7qaLbCJWi4sbTj9fspl_kExEGxntTpKbdHCAgI5AVe-EWDg2vryk38M8vGyP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9212" y="431788"/>
            <a:ext cx="1915006" cy="152744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2" name="Picture 4" descr="https://lh3.googleusercontent.com/ElUIGSBYsalr14MWAUSdvZ1tOApVx_rdsbiZaQu8wX4pdN_NaPzO70GpzlLoOFsXM1QSHkSAYt-0Z17OLxqsIWsGFMetCBq0qroHdsBRNpB9mLJpLx4gjfbzjRlVow5G1BWdNM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070" y="1399453"/>
            <a:ext cx="1424756" cy="124945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612" y="338578"/>
            <a:ext cx="1674812" cy="1558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9544030" y="3335624"/>
            <a:ext cx="1066800" cy="106680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54208" y="3608824"/>
            <a:ext cx="8540605" cy="1200329"/>
          </a:xfrm>
          <a:prstGeom prst="rect">
            <a:avLst/>
          </a:prstGeom>
          <a:noFill/>
        </p:spPr>
        <p:txBody>
          <a:bodyPr wrap="square" rtlCol="0">
            <a:spAutoFit/>
          </a:bodyPr>
          <a:lstStyle/>
          <a:p>
            <a:r>
              <a:rPr lang="en-US" sz="2400" dirty="0"/>
              <a:t>3. Read the instructions and the warnings. Use only on the surfaces listed on the label. </a:t>
            </a:r>
            <a:r>
              <a:rPr lang="en-US" sz="2400" b="1" dirty="0"/>
              <a:t>Never use disinfectants on your skin, or in your body, or on your food it kills germs and it will hurt your body</a:t>
            </a:r>
          </a:p>
        </p:txBody>
      </p:sp>
      <p:sp>
        <p:nvSpPr>
          <p:cNvPr id="5" name="TextBox 4"/>
          <p:cNvSpPr txBox="1"/>
          <p:nvPr/>
        </p:nvSpPr>
        <p:spPr>
          <a:xfrm>
            <a:off x="711014" y="4953000"/>
            <a:ext cx="8945513" cy="461665"/>
          </a:xfrm>
          <a:prstGeom prst="rect">
            <a:avLst/>
          </a:prstGeom>
          <a:noFill/>
        </p:spPr>
        <p:txBody>
          <a:bodyPr wrap="square" rtlCol="0">
            <a:spAutoFit/>
          </a:bodyPr>
          <a:lstStyle/>
          <a:p>
            <a:r>
              <a:rPr lang="en-US" sz="2400" dirty="0"/>
              <a:t>4. Let the surface dry on its own</a:t>
            </a:r>
          </a:p>
        </p:txBody>
      </p:sp>
    </p:spTree>
    <p:extLst>
      <p:ext uri="{BB962C8B-B14F-4D97-AF65-F5344CB8AC3E}">
        <p14:creationId xmlns:p14="http://schemas.microsoft.com/office/powerpoint/2010/main" val="352440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p:bldP spid="29" grpId="0" build="p"/>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11015" y="888206"/>
            <a:ext cx="10665221" cy="7229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itle 1"/>
          <p:cNvSpPr>
            <a:spLocks noGrp="1"/>
          </p:cNvSpPr>
          <p:nvPr>
            <p:ph type="title"/>
          </p:nvPr>
        </p:nvSpPr>
        <p:spPr>
          <a:xfrm>
            <a:off x="711016" y="990601"/>
            <a:ext cx="10665222" cy="659118"/>
          </a:xfrm>
        </p:spPr>
        <p:txBody>
          <a:bodyPr>
            <a:noAutofit/>
          </a:bodyPr>
          <a:lstStyle/>
          <a:p>
            <a:r>
              <a:rPr lang="en-US" sz="4000" dirty="0"/>
              <a:t>What Should We Disinfect?</a:t>
            </a:r>
          </a:p>
        </p:txBody>
      </p:sp>
      <p:pic>
        <p:nvPicPr>
          <p:cNvPr id="30" name="Picture 2" descr="https://lh4.googleusercontent.com/DFAGVM5i54zxCjNVcnz1b4WSzJNZs8D7E2ANmOQS1HPJ1OkYVx1ut4Z9ipX21QOyqZG7WLj28DyUVrYCFa9un4CADjsoURRxpvGDWf3D_lfv4WZV3iaPrgc_xBmtQoKIIFWm5l5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658"/>
          <a:stretch/>
        </p:blipFill>
        <p:spPr bwMode="auto">
          <a:xfrm>
            <a:off x="711015" y="4853890"/>
            <a:ext cx="2393698" cy="150114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1" name="Picture 3" descr="https://lh4.googleusercontent.com/vZSbTljv4ozXzjZbvdwjCh74Rx8DazCX-P-MVvi8BGq5MaRPNRrvUdZsA9xU-BnAqT7Ps-KUyGZ7qaLbCJWi4sbTj9fspl_kExEGxntTpKbdHCAgI5AVe-EWDg2vryk38M8vGyP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2650" y="4495800"/>
            <a:ext cx="2330975" cy="185923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2" name="Picture 4" descr="https://lh3.googleusercontent.com/ElUIGSBYsalr14MWAUSdvZ1tOApVx_rdsbiZaQu8wX4pdN_NaPzO70GpzlLoOFsXM1QSHkSAYt-0Z17OLxqsIWsGFMetCBq0qroHdsBRNpB9mLJpLx4gjfbzjRlVow5G1BWdNM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9012" y="1757189"/>
            <a:ext cx="2286000" cy="200473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4812" y="4194185"/>
            <a:ext cx="2444658" cy="2274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Woman Opening Her &lt;strong&gt;Mouth&lt;/strong&gt; · Free Stock Phot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2612" y="4085511"/>
            <a:ext cx="1594326" cy="2391489"/>
          </a:xfrm>
          <a:prstGeom prst="rect">
            <a:avLst/>
          </a:prstGeom>
          <a:ln w="28575">
            <a:solidFill>
              <a:schemeClr val="tx1"/>
            </a:solidFill>
          </a:ln>
        </p:spPr>
      </p:pic>
      <p:pic>
        <p:nvPicPr>
          <p:cNvPr id="6" name="Picture 5" descr="&lt;strong&gt;Zucchini&lt;/strong&gt;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8619" y="1915035"/>
            <a:ext cx="3671193" cy="1277575"/>
          </a:xfrm>
          <a:prstGeom prst="rect">
            <a:avLst/>
          </a:prstGeom>
        </p:spPr>
      </p:pic>
      <p:pic>
        <p:nvPicPr>
          <p:cNvPr id="7" name="Picture 6" descr="Man legs PNG image, &lt;strong&gt;leg&lt;/strong&gt; 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3124" y="1854731"/>
            <a:ext cx="1451041" cy="2882863"/>
          </a:xfrm>
          <a:prstGeom prst="rect">
            <a:avLst/>
          </a:prstGeom>
        </p:spPr>
      </p:pic>
    </p:spTree>
    <p:extLst>
      <p:ext uri="{BB962C8B-B14F-4D97-AF65-F5344CB8AC3E}">
        <p14:creationId xmlns:p14="http://schemas.microsoft.com/office/powerpoint/2010/main" val="729564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11015" y="819380"/>
            <a:ext cx="10665221" cy="9766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itle 1"/>
          <p:cNvSpPr>
            <a:spLocks noGrp="1"/>
          </p:cNvSpPr>
          <p:nvPr>
            <p:ph type="title"/>
          </p:nvPr>
        </p:nvSpPr>
        <p:spPr>
          <a:xfrm>
            <a:off x="711016" y="990600"/>
            <a:ext cx="10665222" cy="772939"/>
          </a:xfrm>
        </p:spPr>
        <p:txBody>
          <a:bodyPr>
            <a:noAutofit/>
          </a:bodyPr>
          <a:lstStyle/>
          <a:p>
            <a:pPr algn="l"/>
            <a:r>
              <a:rPr lang="en-US" dirty="0"/>
              <a:t>We still need to social distance!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212" y="2332952"/>
            <a:ext cx="8229600" cy="3574472"/>
          </a:xfrm>
          <a:prstGeom prst="rect">
            <a:avLst/>
          </a:prstGeom>
        </p:spPr>
      </p:pic>
      <p:sp>
        <p:nvSpPr>
          <p:cNvPr id="7" name="TextBox 6"/>
          <p:cNvSpPr txBox="1"/>
          <p:nvPr/>
        </p:nvSpPr>
        <p:spPr>
          <a:xfrm>
            <a:off x="1903412" y="6096000"/>
            <a:ext cx="3381054" cy="246221"/>
          </a:xfrm>
          <a:prstGeom prst="rect">
            <a:avLst/>
          </a:prstGeom>
          <a:noFill/>
        </p:spPr>
        <p:txBody>
          <a:bodyPr wrap="none" rtlCol="0">
            <a:spAutoFit/>
          </a:bodyPr>
          <a:lstStyle/>
          <a:p>
            <a:r>
              <a:rPr lang="en-US" sz="1000" dirty="0"/>
              <a:t>Hesperian. (2020). </a:t>
            </a:r>
            <a:r>
              <a:rPr lang="en-US" sz="1000" dirty="0">
                <a:hlinkClick r:id="rId3"/>
              </a:rPr>
              <a:t>https://en.hesperian.org/hhg/Coronavirus</a:t>
            </a:r>
            <a:endParaRPr lang="en-US" sz="1000" dirty="0"/>
          </a:p>
        </p:txBody>
      </p:sp>
    </p:spTree>
    <p:extLst>
      <p:ext uri="{BB962C8B-B14F-4D97-AF65-F5344CB8AC3E}">
        <p14:creationId xmlns:p14="http://schemas.microsoft.com/office/powerpoint/2010/main" val="4164738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11015" y="819380"/>
            <a:ext cx="10665221" cy="9766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itle 1"/>
          <p:cNvSpPr>
            <a:spLocks noGrp="1"/>
          </p:cNvSpPr>
          <p:nvPr>
            <p:ph type="title"/>
          </p:nvPr>
        </p:nvSpPr>
        <p:spPr>
          <a:xfrm>
            <a:off x="711016" y="990600"/>
            <a:ext cx="10665222" cy="772939"/>
          </a:xfrm>
        </p:spPr>
        <p:txBody>
          <a:bodyPr>
            <a:noAutofit/>
          </a:bodyPr>
          <a:lstStyle/>
          <a:p>
            <a:pPr algn="l"/>
            <a:r>
              <a:rPr lang="en-US" dirty="0"/>
              <a:t>We still need to social distance!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76200"/>
            <a:ext cx="10896613" cy="6537968"/>
          </a:xfrm>
          <a:prstGeom prst="rect">
            <a:avLst/>
          </a:prstGeom>
        </p:spPr>
      </p:pic>
    </p:spTree>
    <p:extLst>
      <p:ext uri="{BB962C8B-B14F-4D97-AF65-F5344CB8AC3E}">
        <p14:creationId xmlns:p14="http://schemas.microsoft.com/office/powerpoint/2010/main" val="4049176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665222" cy="1325563"/>
          </a:xfrm>
        </p:spPr>
        <p:txBody>
          <a:bodyPr>
            <a:normAutofit/>
          </a:bodyPr>
          <a:lstStyle/>
          <a:p>
            <a:pPr algn="ctr"/>
            <a:r>
              <a:rPr lang="en-US" sz="4000" b="1" dirty="0"/>
              <a:t>Safe at Work</a:t>
            </a:r>
          </a:p>
        </p:txBody>
      </p:sp>
      <p:sp>
        <p:nvSpPr>
          <p:cNvPr id="10" name="Content Placeholder 2"/>
          <p:cNvSpPr>
            <a:spLocks noGrp="1"/>
          </p:cNvSpPr>
          <p:nvPr>
            <p:ph sz="quarter" idx="4294967295"/>
          </p:nvPr>
        </p:nvSpPr>
        <p:spPr>
          <a:xfrm>
            <a:off x="569396" y="3928816"/>
            <a:ext cx="10643737" cy="2391181"/>
          </a:xfrm>
          <a:prstGeom prst="rect">
            <a:avLst/>
          </a:prstGeom>
        </p:spPr>
        <p:txBody>
          <a:bodyPr>
            <a:normAutofit/>
          </a:bodyPr>
          <a:lstStyle/>
          <a:p>
            <a:pPr marL="514350" indent="-514350">
              <a:buAutoNum type="arabicPeriod" startAt="3"/>
            </a:pPr>
            <a:r>
              <a:rPr lang="en-US" sz="2800" dirty="0">
                <a:latin typeface="Arial" panose="020B0604020202020204" pitchFamily="34" charset="0"/>
                <a:cs typeface="Arial" panose="020B0604020202020204" pitchFamily="34" charset="0"/>
              </a:rPr>
              <a:t>Require employees to wear a face mask</a:t>
            </a:r>
          </a:p>
          <a:p>
            <a:pPr marL="514350" indent="-514350">
              <a:buAutoNum type="arabicPeriod" startAt="3"/>
            </a:pPr>
            <a:r>
              <a:rPr lang="en-US" sz="2800" dirty="0">
                <a:latin typeface="Arial" panose="020B0604020202020204" pitchFamily="34" charset="0"/>
                <a:cs typeface="Arial" panose="020B0604020202020204" pitchFamily="34" charset="0"/>
              </a:rPr>
              <a:t>Supply enough hand sanitizer and hand soap for employees to clean between customers. </a:t>
            </a:r>
          </a:p>
          <a:p>
            <a:pPr marL="514350" indent="-514350">
              <a:buAutoNum type="arabicPeriod" startAt="3"/>
            </a:pPr>
            <a:r>
              <a:rPr lang="en-US" sz="2800" dirty="0">
                <a:latin typeface="Arial" panose="020B0604020202020204" pitchFamily="34" charset="0"/>
                <a:cs typeface="Arial" panose="020B0604020202020204" pitchFamily="34" charset="0"/>
              </a:rPr>
              <a:t>Clean the office frequently and after everyone leaves. </a:t>
            </a:r>
          </a:p>
          <a:p>
            <a:pPr marL="0" indent="0">
              <a:buNone/>
            </a:pPr>
            <a:endParaRPr lang="en-US" dirty="0">
              <a:latin typeface="Arial" panose="020B0604020202020204" pitchFamily="34" charset="0"/>
              <a:cs typeface="Arial" panose="020B0604020202020204" pitchFamily="34" charset="0"/>
            </a:endParaRPr>
          </a:p>
        </p:txBody>
      </p:sp>
      <p:sp>
        <p:nvSpPr>
          <p:cNvPr id="11" name="Rectangle 10"/>
          <p:cNvSpPr/>
          <p:nvPr/>
        </p:nvSpPr>
        <p:spPr>
          <a:xfrm>
            <a:off x="3084482" y="1642110"/>
            <a:ext cx="8282519" cy="1384995"/>
          </a:xfrm>
          <a:prstGeom prst="rect">
            <a:avLst/>
          </a:prstGeom>
        </p:spPr>
        <p:txBody>
          <a:bodyPr wrap="square">
            <a:spAutoFit/>
          </a:bodyPr>
          <a:lstStyle/>
          <a:p>
            <a:r>
              <a:rPr lang="en-US" sz="2800" dirty="0" err="1">
                <a:latin typeface="Arial" panose="020B0604020202020204" pitchFamily="34" charset="0"/>
                <a:cs typeface="Arial" panose="020B0604020202020204" pitchFamily="34" charset="0"/>
              </a:rPr>
              <a:t>Zainab</a:t>
            </a:r>
            <a:r>
              <a:rPr lang="en-US" sz="2800" dirty="0">
                <a:latin typeface="Arial" panose="020B0604020202020204" pitchFamily="34" charset="0"/>
                <a:cs typeface="Arial" panose="020B0604020202020204" pitchFamily="34" charset="0"/>
              </a:rPr>
              <a:t> says, “Your workplace should”: </a:t>
            </a:r>
          </a:p>
          <a:p>
            <a:r>
              <a:rPr lang="en-US" sz="2800" dirty="0">
                <a:latin typeface="Arial" panose="020B0604020202020204" pitchFamily="34" charset="0"/>
                <a:cs typeface="Arial" panose="020B0604020202020204" pitchFamily="34" charset="0"/>
              </a:rPr>
              <a:t>1. Rearrange all working areas or schedules  to make space for social distancing.  </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936" y="1923624"/>
            <a:ext cx="2247871" cy="1560330"/>
          </a:xfrm>
          <a:prstGeom prst="rect">
            <a:avLst/>
          </a:prstGeom>
          <a:ln w="38100">
            <a:solidFill>
              <a:schemeClr val="tx1"/>
            </a:solidFill>
          </a:ln>
        </p:spPr>
      </p:pic>
      <p:sp>
        <p:nvSpPr>
          <p:cNvPr id="3" name="TextBox 2"/>
          <p:cNvSpPr txBox="1"/>
          <p:nvPr/>
        </p:nvSpPr>
        <p:spPr>
          <a:xfrm>
            <a:off x="3232470" y="2995201"/>
            <a:ext cx="8134532"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2.  Encourage employees to go home if they don’t feel well</a:t>
            </a:r>
          </a:p>
        </p:txBody>
      </p:sp>
    </p:spTree>
    <p:extLst>
      <p:ext uri="{BB962C8B-B14F-4D97-AF65-F5344CB8AC3E}">
        <p14:creationId xmlns:p14="http://schemas.microsoft.com/office/powerpoint/2010/main" val="386893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1015" y="888206"/>
            <a:ext cx="10665221" cy="1169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2998" y="6412213"/>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itle 1"/>
          <p:cNvSpPr>
            <a:spLocks noGrp="1"/>
          </p:cNvSpPr>
          <p:nvPr>
            <p:ph type="title"/>
          </p:nvPr>
        </p:nvSpPr>
        <p:spPr>
          <a:xfrm>
            <a:off x="687575" y="888207"/>
            <a:ext cx="10688662" cy="1237673"/>
          </a:xfrm>
        </p:spPr>
        <p:txBody>
          <a:bodyPr>
            <a:normAutofit/>
          </a:bodyPr>
          <a:lstStyle/>
          <a:p>
            <a:pPr algn="ctr"/>
            <a:r>
              <a:rPr lang="en-US" sz="4000" dirty="0"/>
              <a:t>Some new public health words </a:t>
            </a:r>
            <a:br>
              <a:rPr lang="en-US" sz="4000" dirty="0"/>
            </a:br>
            <a:r>
              <a:rPr lang="en-US" sz="3100" dirty="0"/>
              <a:t>(we can read them together)</a:t>
            </a:r>
          </a:p>
        </p:txBody>
      </p:sp>
      <p:sp>
        <p:nvSpPr>
          <p:cNvPr id="12" name="Content Placeholder 2"/>
          <p:cNvSpPr>
            <a:spLocks noGrp="1"/>
          </p:cNvSpPr>
          <p:nvPr>
            <p:ph sz="quarter" idx="4294967295"/>
          </p:nvPr>
        </p:nvSpPr>
        <p:spPr>
          <a:xfrm>
            <a:off x="1105700" y="5113137"/>
            <a:ext cx="10342520" cy="1299076"/>
          </a:xfrm>
          <a:prstGeom prst="rect">
            <a:avLst/>
          </a:prstGeom>
        </p:spPr>
        <p:txBody>
          <a:bodyPr>
            <a:noAutofit/>
          </a:bodyPr>
          <a:lstStyle/>
          <a:p>
            <a:pPr marL="0" indent="0">
              <a:buNone/>
            </a:pPr>
            <a:r>
              <a:rPr lang="en-US" sz="2400" b="1" dirty="0"/>
              <a:t> Contact tracing : </a:t>
            </a:r>
            <a:r>
              <a:rPr lang="en-US" sz="2400" dirty="0"/>
              <a:t>a way of finding the people who are most likely to get sick to help them and keep them from infecting others. It is used to keep infectious diseases from spreading in a community</a:t>
            </a:r>
            <a:endParaRPr lang="en-US" dirty="0"/>
          </a:p>
        </p:txBody>
      </p:sp>
      <p:sp>
        <p:nvSpPr>
          <p:cNvPr id="3" name="Rectangle 2"/>
          <p:cNvSpPr/>
          <p:nvPr/>
        </p:nvSpPr>
        <p:spPr>
          <a:xfrm>
            <a:off x="1217612" y="4282140"/>
            <a:ext cx="10665222" cy="830997"/>
          </a:xfrm>
          <a:prstGeom prst="rect">
            <a:avLst/>
          </a:prstGeom>
        </p:spPr>
        <p:txBody>
          <a:bodyPr wrap="square">
            <a:spAutoFit/>
          </a:bodyPr>
          <a:lstStyle/>
          <a:p>
            <a:r>
              <a:rPr lang="en-US" sz="2400" b="1" dirty="0"/>
              <a:t>Exposure : </a:t>
            </a:r>
            <a:r>
              <a:rPr lang="en-US" sz="2400" dirty="0"/>
              <a:t>Close contact (within 6 feet) to a person with a virus for at least 15 minutes</a:t>
            </a:r>
          </a:p>
        </p:txBody>
      </p:sp>
      <p:sp>
        <p:nvSpPr>
          <p:cNvPr id="16" name="Rectangle 15"/>
          <p:cNvSpPr/>
          <p:nvPr/>
        </p:nvSpPr>
        <p:spPr>
          <a:xfrm>
            <a:off x="1217612" y="2338875"/>
            <a:ext cx="10342520" cy="461665"/>
          </a:xfrm>
          <a:prstGeom prst="rect">
            <a:avLst/>
          </a:prstGeom>
        </p:spPr>
        <p:txBody>
          <a:bodyPr wrap="square">
            <a:spAutoFit/>
          </a:bodyPr>
          <a:lstStyle/>
          <a:p>
            <a:r>
              <a:rPr lang="en-US" sz="2400" b="1" dirty="0"/>
              <a:t>Public health : </a:t>
            </a:r>
            <a:r>
              <a:rPr lang="en-US" sz="2400" dirty="0"/>
              <a:t>the science used to keep a community healthy</a:t>
            </a:r>
          </a:p>
        </p:txBody>
      </p:sp>
      <p:sp>
        <p:nvSpPr>
          <p:cNvPr id="18" name="Oval 17"/>
          <p:cNvSpPr/>
          <p:nvPr/>
        </p:nvSpPr>
        <p:spPr>
          <a:xfrm>
            <a:off x="815278" y="434602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03416" y="5246737"/>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38976" y="2409814"/>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7612" y="3297724"/>
            <a:ext cx="10475112" cy="830997"/>
          </a:xfrm>
          <a:prstGeom prst="rect">
            <a:avLst/>
          </a:prstGeom>
          <a:noFill/>
        </p:spPr>
        <p:txBody>
          <a:bodyPr wrap="square" rtlCol="0">
            <a:spAutoFit/>
          </a:bodyPr>
          <a:lstStyle/>
          <a:p>
            <a:r>
              <a:rPr lang="en-US" sz="2400" b="1" dirty="0"/>
              <a:t>Infectious Disease/contagious disease:  </a:t>
            </a:r>
            <a:r>
              <a:rPr lang="en-US" sz="2400" dirty="0"/>
              <a:t>A disease that can go from one person to another by close contact</a:t>
            </a:r>
          </a:p>
        </p:txBody>
      </p:sp>
      <p:sp>
        <p:nvSpPr>
          <p:cNvPr id="21" name="Oval 20"/>
          <p:cNvSpPr/>
          <p:nvPr/>
        </p:nvSpPr>
        <p:spPr>
          <a:xfrm>
            <a:off x="831825" y="3460990"/>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3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bldP spid="3"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558653" y="515438"/>
            <a:ext cx="10665222" cy="1325563"/>
          </a:xfrm>
        </p:spPr>
        <p:txBody>
          <a:bodyPr>
            <a:normAutofit/>
          </a:bodyPr>
          <a:lstStyle/>
          <a:p>
            <a:pPr algn="ctr"/>
            <a:r>
              <a:rPr lang="en-US" sz="4000" b="1" dirty="0"/>
              <a:t>Staying Safe</a:t>
            </a:r>
          </a:p>
        </p:txBody>
      </p:sp>
      <p:sp>
        <p:nvSpPr>
          <p:cNvPr id="11" name="Rectangle 10"/>
          <p:cNvSpPr/>
          <p:nvPr/>
        </p:nvSpPr>
        <p:spPr>
          <a:xfrm>
            <a:off x="3503613" y="1642110"/>
            <a:ext cx="5105400" cy="2246769"/>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Juanita is so glad that she met </a:t>
            </a:r>
            <a:r>
              <a:rPr lang="en-US" sz="2800" dirty="0" err="1">
                <a:latin typeface="Arial" panose="020B0604020202020204" pitchFamily="34" charset="0"/>
                <a:cs typeface="Arial" panose="020B0604020202020204" pitchFamily="34" charset="0"/>
              </a:rPr>
              <a:t>Zainab</a:t>
            </a:r>
            <a:r>
              <a:rPr lang="en-US" sz="2800" dirty="0">
                <a:latin typeface="Arial" panose="020B0604020202020204" pitchFamily="34" charset="0"/>
                <a:cs typeface="Arial" panose="020B0604020202020204" pitchFamily="34" charset="0"/>
              </a:rPr>
              <a:t> and asked these questions. But she says, “Will we be doing these things forever?!”  </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descr="Enforcement of Title V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9753" y="3242506"/>
            <a:ext cx="2765535" cy="2350560"/>
          </a:xfrm>
          <a:prstGeom prst="rect">
            <a:avLst/>
          </a:prstGeom>
          <a:ln w="38100">
            <a:solidFill>
              <a:schemeClr val="tx1"/>
            </a:solidFill>
          </a:ln>
        </p:spPr>
      </p:pic>
      <p:pic>
        <p:nvPicPr>
          <p:cNvPr id="12"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89012" y="1506541"/>
            <a:ext cx="2362239" cy="2304803"/>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2681" y="3963560"/>
            <a:ext cx="7750677" cy="2308324"/>
          </a:xfrm>
          <a:prstGeom prst="rect">
            <a:avLst/>
          </a:prstGeom>
          <a:noFill/>
        </p:spPr>
        <p:txBody>
          <a:bodyPr wrap="square" rtlCol="0">
            <a:spAutoFit/>
          </a:bodyPr>
          <a:lstStyle/>
          <a:p>
            <a:r>
              <a:rPr lang="en-US" sz="2400" dirty="0" err="1"/>
              <a:t>Zainab</a:t>
            </a:r>
            <a:r>
              <a:rPr lang="en-US" sz="2400" dirty="0"/>
              <a:t> says, “No, we will watch closely as we all go back to working, shopping and spending time with others. As fewer and fewer people get sick we will start to be closer, wear masks less and stop disinfecting so much. But we should always wash our hands.”  </a:t>
            </a:r>
          </a:p>
          <a:p>
            <a:r>
              <a:rPr lang="en-US" sz="2400" dirty="0"/>
              <a:t>They both laughed.</a:t>
            </a:r>
          </a:p>
        </p:txBody>
      </p:sp>
    </p:spTree>
    <p:extLst>
      <p:ext uri="{BB962C8B-B14F-4D97-AF65-F5344CB8AC3E}">
        <p14:creationId xmlns:p14="http://schemas.microsoft.com/office/powerpoint/2010/main" val="71117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92681" y="8382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558653" y="515438"/>
            <a:ext cx="10665222" cy="1325563"/>
          </a:xfrm>
        </p:spPr>
        <p:txBody>
          <a:bodyPr>
            <a:normAutofit/>
          </a:bodyPr>
          <a:lstStyle/>
          <a:p>
            <a:pPr algn="ctr"/>
            <a:r>
              <a:rPr lang="en-US" sz="3200" b="1" dirty="0"/>
              <a:t>Think about Going Back to work or being around others</a:t>
            </a:r>
          </a:p>
        </p:txBody>
      </p:sp>
      <p:sp>
        <p:nvSpPr>
          <p:cNvPr id="11" name="Rectangle 10"/>
          <p:cNvSpPr/>
          <p:nvPr/>
        </p:nvSpPr>
        <p:spPr>
          <a:xfrm>
            <a:off x="1217612" y="2117273"/>
            <a:ext cx="9296400" cy="3108543"/>
          </a:xfrm>
          <a:prstGeom prst="rect">
            <a:avLst/>
          </a:prstGeom>
        </p:spPr>
        <p:txBody>
          <a:bodyPr wrap="square">
            <a:spAutoFit/>
          </a:bodyPr>
          <a:lstStyle/>
          <a:p>
            <a:pPr marL="514350" indent="-514350">
              <a:buAutoNum type="arabicPeriod"/>
            </a:pPr>
            <a:r>
              <a:rPr lang="en-US" sz="2800" dirty="0">
                <a:latin typeface="Arial" panose="020B0604020202020204" pitchFamily="34" charset="0"/>
                <a:cs typeface="Arial" panose="020B0604020202020204" pitchFamily="34" charset="0"/>
              </a:rPr>
              <a:t>Are you still practicing good handwashing?</a:t>
            </a:r>
          </a:p>
          <a:p>
            <a:pPr marL="514350" indent="-514350">
              <a:buAutoNum type="arabicPeriod"/>
            </a:pPr>
            <a:r>
              <a:rPr lang="en-US" sz="2800" dirty="0">
                <a:latin typeface="Arial" panose="020B0604020202020204" pitchFamily="34" charset="0"/>
                <a:cs typeface="Arial" panose="020B0604020202020204" pitchFamily="34" charset="0"/>
              </a:rPr>
              <a:t>How will you social distance at work, around other people?</a:t>
            </a:r>
          </a:p>
          <a:p>
            <a:pPr marL="514350" indent="-514350">
              <a:buAutoNum type="arabicPeriod"/>
            </a:pPr>
            <a:r>
              <a:rPr lang="en-US" sz="2800" dirty="0">
                <a:latin typeface="Arial" panose="020B0604020202020204" pitchFamily="34" charset="0"/>
                <a:cs typeface="Arial" panose="020B0604020202020204" pitchFamily="34" charset="0"/>
              </a:rPr>
              <a:t>Where and when will you wear a face mask?</a:t>
            </a:r>
          </a:p>
          <a:p>
            <a:pPr marL="514350" indent="-514350">
              <a:buAutoNum type="arabicPeriod"/>
            </a:pPr>
            <a:r>
              <a:rPr lang="en-US" sz="2800" dirty="0">
                <a:latin typeface="Arial" panose="020B0604020202020204" pitchFamily="34" charset="0"/>
                <a:cs typeface="Arial" panose="020B0604020202020204" pitchFamily="34" charset="0"/>
              </a:rPr>
              <a:t>What and when will you disinfect?</a:t>
            </a:r>
          </a:p>
          <a:p>
            <a:pPr marL="514350" indent="-514350">
              <a:buAutoNum type="arabicPeriod"/>
            </a:pPr>
            <a:r>
              <a:rPr lang="en-US" sz="2800" dirty="0">
                <a:latin typeface="Arial" panose="020B0604020202020204" pitchFamily="34" charset="0"/>
                <a:cs typeface="Arial" panose="020B0604020202020204" pitchFamily="34" charset="0"/>
              </a:rPr>
              <a:t>When do you have to be the most careful to not touch your face?</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34838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497" y="872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Rectangle 6"/>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640912" y="381000"/>
            <a:ext cx="6500707"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latin typeface="Arial" panose="020B0604020202020204" pitchFamily="34" charset="0"/>
                <a:cs typeface="Arial" panose="020B0604020202020204" pitchFamily="34" charset="0"/>
              </a:rPr>
              <a:t>Questions????</a:t>
            </a:r>
          </a:p>
        </p:txBody>
      </p:sp>
      <p:sp>
        <p:nvSpPr>
          <p:cNvPr id="10" name="TextBox 9"/>
          <p:cNvSpPr txBox="1"/>
          <p:nvPr/>
        </p:nvSpPr>
        <p:spPr>
          <a:xfrm>
            <a:off x="5891265" y="6172200"/>
            <a:ext cx="533844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HEALTH LITERACY WORK GROUP</a:t>
            </a:r>
          </a:p>
        </p:txBody>
      </p:sp>
      <p:sp>
        <p:nvSpPr>
          <p:cNvPr id="11"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12"/>
          <p:cNvSpPr/>
          <p:nvPr/>
        </p:nvSpPr>
        <p:spPr>
          <a:xfrm>
            <a:off x="5865812" y="3581400"/>
            <a:ext cx="5307278" cy="2185214"/>
          </a:xfrm>
          <a:prstGeom prst="rect">
            <a:avLst/>
          </a:prstGeom>
        </p:spPr>
        <p:txBody>
          <a:bodyPr wrap="square">
            <a:spAutoFit/>
          </a:bodyPr>
          <a:lstStyle/>
          <a:p>
            <a:r>
              <a:rPr lang="en-US" sz="2000" b="1" i="1" dirty="0">
                <a:solidFill>
                  <a:srgbClr val="660033"/>
                </a:solidFill>
              </a:rPr>
              <a:t>Dr. Doris Ravotas</a:t>
            </a:r>
            <a:endParaRPr lang="en-US" sz="2000" b="1" dirty="0">
              <a:solidFill>
                <a:srgbClr val="660033"/>
              </a:solidFill>
            </a:endParaRPr>
          </a:p>
          <a:p>
            <a:r>
              <a:rPr lang="en-US" dirty="0"/>
              <a:t>Fulbright Specialist</a:t>
            </a:r>
          </a:p>
          <a:p>
            <a:r>
              <a:rPr lang="en-US" dirty="0"/>
              <a:t>Master Faculty Specialist</a:t>
            </a:r>
          </a:p>
          <a:p>
            <a:r>
              <a:rPr lang="en-US" dirty="0"/>
              <a:t>School of Interdisciplinary Health Programs</a:t>
            </a:r>
          </a:p>
          <a:p>
            <a:r>
              <a:rPr lang="en-US" dirty="0"/>
              <a:t>College of Health and Human Services</a:t>
            </a:r>
          </a:p>
          <a:p>
            <a:endParaRPr lang="en-US" sz="800" dirty="0"/>
          </a:p>
          <a:p>
            <a:r>
              <a:rPr lang="en-US" dirty="0"/>
              <a:t>KLC Fellow and Health Literacy Work Group Leader</a:t>
            </a:r>
          </a:p>
          <a:p>
            <a:r>
              <a:rPr lang="en-US" dirty="0"/>
              <a:t>Email: </a:t>
            </a:r>
            <a:r>
              <a:rPr lang="en-US" dirty="0">
                <a:hlinkClick r:id="rId3"/>
              </a:rPr>
              <a:t>doris.ravotas@wmich.edu</a:t>
            </a:r>
            <a:r>
              <a:rPr lang="en-US" dirty="0"/>
              <a:t> </a:t>
            </a:r>
          </a:p>
        </p:txBody>
      </p:sp>
      <p:sp>
        <p:nvSpPr>
          <p:cNvPr id="14" name="TextBox 13"/>
          <p:cNvSpPr txBox="1"/>
          <p:nvPr/>
        </p:nvSpPr>
        <p:spPr>
          <a:xfrm>
            <a:off x="5865812" y="3276600"/>
            <a:ext cx="4317947" cy="369332"/>
          </a:xfrm>
          <a:prstGeom prst="rect">
            <a:avLst/>
          </a:prstGeom>
          <a:noFill/>
        </p:spPr>
        <p:txBody>
          <a:bodyPr wrap="square" rtlCol="0">
            <a:spAutoFit/>
          </a:bodyPr>
          <a:lstStyle/>
          <a:p>
            <a:r>
              <a:rPr lang="en-US" b="1" dirty="0"/>
              <a:t>Developed by:</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308" y="2743315"/>
            <a:ext cx="2181136" cy="207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81312" y="2130069"/>
            <a:ext cx="3368999" cy="830997"/>
          </a:xfrm>
          <a:prstGeom prst="rect">
            <a:avLst/>
          </a:prstGeom>
          <a:noFill/>
        </p:spPr>
        <p:txBody>
          <a:bodyPr wrap="none" rtlCol="0">
            <a:spAutoFit/>
          </a:bodyPr>
          <a:lstStyle/>
          <a:p>
            <a:r>
              <a:rPr lang="en-US" sz="4800" dirty="0"/>
              <a:t>Thank you!!!</a:t>
            </a:r>
          </a:p>
        </p:txBody>
      </p:sp>
    </p:spTree>
    <p:extLst>
      <p:ext uri="{BB962C8B-B14F-4D97-AF65-F5344CB8AC3E}">
        <p14:creationId xmlns:p14="http://schemas.microsoft.com/office/powerpoint/2010/main" val="525001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497" y="872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Rectangle 6"/>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640912" y="381000"/>
            <a:ext cx="6500707"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latin typeface="Arial" panose="020B0604020202020204" pitchFamily="34" charset="0"/>
                <a:cs typeface="Arial" panose="020B0604020202020204" pitchFamily="34" charset="0"/>
              </a:rPr>
              <a:t>Stay Healthy!</a:t>
            </a:r>
          </a:p>
        </p:txBody>
      </p:sp>
      <p:sp>
        <p:nvSpPr>
          <p:cNvPr id="10" name="TextBox 9"/>
          <p:cNvSpPr txBox="1"/>
          <p:nvPr/>
        </p:nvSpPr>
        <p:spPr>
          <a:xfrm>
            <a:off x="5891265" y="6172200"/>
            <a:ext cx="533844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HEALTH LITERACY WORK GROUP</a:t>
            </a:r>
          </a:p>
        </p:txBody>
      </p:sp>
      <p:sp>
        <p:nvSpPr>
          <p:cNvPr id="11"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12"/>
          <p:cNvSpPr/>
          <p:nvPr/>
        </p:nvSpPr>
        <p:spPr>
          <a:xfrm>
            <a:off x="5865812" y="3581400"/>
            <a:ext cx="5307278" cy="2185214"/>
          </a:xfrm>
          <a:prstGeom prst="rect">
            <a:avLst/>
          </a:prstGeom>
        </p:spPr>
        <p:txBody>
          <a:bodyPr wrap="square">
            <a:spAutoFit/>
          </a:bodyPr>
          <a:lstStyle/>
          <a:p>
            <a:r>
              <a:rPr lang="en-US" sz="2000" b="1" i="1" dirty="0">
                <a:solidFill>
                  <a:srgbClr val="660033"/>
                </a:solidFill>
              </a:rPr>
              <a:t>Dr. Doris Ravotas</a:t>
            </a:r>
            <a:endParaRPr lang="en-US" sz="2000" b="1" dirty="0">
              <a:solidFill>
                <a:srgbClr val="660033"/>
              </a:solidFill>
            </a:endParaRPr>
          </a:p>
          <a:p>
            <a:r>
              <a:rPr lang="en-US" dirty="0"/>
              <a:t>Fulbright Specialist</a:t>
            </a:r>
          </a:p>
          <a:p>
            <a:r>
              <a:rPr lang="en-US" dirty="0"/>
              <a:t>Master Faculty Specialist</a:t>
            </a:r>
          </a:p>
          <a:p>
            <a:r>
              <a:rPr lang="en-US" dirty="0"/>
              <a:t>School of Interdisciplinary Health Programs</a:t>
            </a:r>
          </a:p>
          <a:p>
            <a:r>
              <a:rPr lang="en-US" dirty="0"/>
              <a:t>College of Health and Human Services</a:t>
            </a:r>
          </a:p>
          <a:p>
            <a:endParaRPr lang="en-US" sz="800" dirty="0"/>
          </a:p>
          <a:p>
            <a:r>
              <a:rPr lang="en-US" dirty="0"/>
              <a:t>KLC Fellow and Health Literacy Work Group Leader</a:t>
            </a:r>
          </a:p>
          <a:p>
            <a:r>
              <a:rPr lang="en-US" dirty="0"/>
              <a:t>Email: </a:t>
            </a:r>
            <a:r>
              <a:rPr lang="en-US" dirty="0">
                <a:hlinkClick r:id="rId3"/>
              </a:rPr>
              <a:t>doris.ravotas@wmich.edu</a:t>
            </a:r>
            <a:r>
              <a:rPr lang="en-US" dirty="0"/>
              <a:t> </a:t>
            </a:r>
          </a:p>
        </p:txBody>
      </p:sp>
      <p:sp>
        <p:nvSpPr>
          <p:cNvPr id="14" name="TextBox 13"/>
          <p:cNvSpPr txBox="1"/>
          <p:nvPr/>
        </p:nvSpPr>
        <p:spPr>
          <a:xfrm>
            <a:off x="5865812" y="3276600"/>
            <a:ext cx="4317947" cy="369332"/>
          </a:xfrm>
          <a:prstGeom prst="rect">
            <a:avLst/>
          </a:prstGeom>
          <a:noFill/>
        </p:spPr>
        <p:txBody>
          <a:bodyPr wrap="square" rtlCol="0">
            <a:spAutoFit/>
          </a:bodyPr>
          <a:lstStyle/>
          <a:p>
            <a:r>
              <a:rPr lang="en-US" b="1" dirty="0"/>
              <a:t>Developed by:</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308" y="2743315"/>
            <a:ext cx="2181136" cy="207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696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1828801"/>
          </a:xfrm>
        </p:spPr>
        <p:txBody>
          <a:bodyPr/>
          <a:lstStyle/>
          <a:p>
            <a:r>
              <a:rPr lang="en-US" dirty="0"/>
              <a:t>References</a:t>
            </a:r>
          </a:p>
        </p:txBody>
      </p:sp>
      <p:sp>
        <p:nvSpPr>
          <p:cNvPr id="3" name="Content Placeholder 2"/>
          <p:cNvSpPr>
            <a:spLocks noGrp="1"/>
          </p:cNvSpPr>
          <p:nvPr>
            <p:ph idx="1"/>
          </p:nvPr>
        </p:nvSpPr>
        <p:spPr>
          <a:xfrm>
            <a:off x="0" y="685800"/>
            <a:ext cx="11658599" cy="5440365"/>
          </a:xfrm>
        </p:spPr>
        <p:txBody>
          <a:bodyPr>
            <a:noAutofit/>
          </a:bodyPr>
          <a:lstStyle/>
          <a:p>
            <a:pPr marL="0" indent="-548640">
              <a:lnSpc>
                <a:spcPct val="200000"/>
              </a:lnSpc>
              <a:buNone/>
            </a:pPr>
            <a:r>
              <a:rPr lang="en-US" sz="1200" dirty="0"/>
              <a:t>Babylon Health. (2020</a:t>
            </a:r>
            <a:r>
              <a:rPr lang="en-US" sz="1200" i="1" dirty="0"/>
              <a:t>). </a:t>
            </a:r>
            <a:r>
              <a:rPr lang="en-US" sz="1200" i="1" dirty="0" err="1"/>
              <a:t>Coronavirua</a:t>
            </a:r>
            <a:r>
              <a:rPr lang="en-US" sz="1200" i="1" dirty="0"/>
              <a:t>: Proper handwashing.</a:t>
            </a:r>
            <a:r>
              <a:rPr lang="en-US" sz="1200" dirty="0"/>
              <a:t>. Retrieved on 4/26/20 </a:t>
            </a:r>
            <a:r>
              <a:rPr lang="en-US" sz="1200" dirty="0">
                <a:hlinkClick r:id="rId2"/>
              </a:rPr>
              <a:t>https://youtu.be/seA1wbXUQTs</a:t>
            </a:r>
            <a:endParaRPr lang="en-US" sz="1200" dirty="0"/>
          </a:p>
          <a:p>
            <a:pPr marL="0" indent="-548640">
              <a:lnSpc>
                <a:spcPct val="200000"/>
              </a:lnSpc>
              <a:buNone/>
            </a:pPr>
            <a:r>
              <a:rPr lang="en-US" sz="1200" dirty="0"/>
              <a:t>Babylon Health. (2020</a:t>
            </a:r>
            <a:r>
              <a:rPr lang="en-US" sz="1200" i="1" dirty="0"/>
              <a:t>). </a:t>
            </a:r>
            <a:r>
              <a:rPr lang="en-US" sz="1200" i="1" dirty="0" err="1"/>
              <a:t>Coronavirua</a:t>
            </a:r>
            <a:r>
              <a:rPr lang="en-US" sz="1200" i="1" dirty="0"/>
              <a:t>: Why it is important to wash your hands properly.</a:t>
            </a:r>
            <a:r>
              <a:rPr lang="en-US" sz="1200" dirty="0"/>
              <a:t>. Retrieved on 4/26/20 from </a:t>
            </a:r>
            <a:r>
              <a:rPr lang="en-US" sz="1200" dirty="0">
                <a:hlinkClick r:id="rId3"/>
              </a:rPr>
              <a:t>https://youtu.be/3SfHdSHK-g0</a:t>
            </a:r>
            <a:endParaRPr lang="en-US" sz="1200" dirty="0"/>
          </a:p>
          <a:p>
            <a:pPr marL="0" indent="-548640">
              <a:lnSpc>
                <a:spcPct val="200000"/>
              </a:lnSpc>
              <a:buNone/>
            </a:pPr>
            <a:r>
              <a:rPr lang="en-US" sz="1200" dirty="0"/>
              <a:t>CDC. (2020). Community mitigation </a:t>
            </a:r>
            <a:r>
              <a:rPr lang="en-US" sz="1200" i="1" dirty="0"/>
              <a:t>strategies</a:t>
            </a:r>
            <a:r>
              <a:rPr lang="en-US" sz="1200" dirty="0"/>
              <a:t>.  Retrieved on 4/26/20 from </a:t>
            </a:r>
            <a:r>
              <a:rPr lang="en-US" sz="1200" dirty="0">
                <a:hlinkClick r:id="rId4"/>
              </a:rPr>
              <a:t>https://www.cdc.gov/coronavirus/2019-ncov/downloads/community-mitigation-strategy.pdf</a:t>
            </a:r>
            <a:endParaRPr lang="en-US" sz="1200" dirty="0"/>
          </a:p>
          <a:p>
            <a:pPr marL="0" indent="-548640">
              <a:lnSpc>
                <a:spcPct val="200000"/>
              </a:lnSpc>
              <a:buNone/>
            </a:pPr>
            <a:r>
              <a:rPr lang="en-US" sz="1200" dirty="0"/>
              <a:t>CDC. (2020). </a:t>
            </a:r>
            <a:r>
              <a:rPr lang="en-US" sz="1200" i="1" dirty="0"/>
              <a:t>Population health training</a:t>
            </a:r>
            <a:r>
              <a:rPr lang="en-US" sz="1200" dirty="0"/>
              <a:t>. Retrieved  on 4/26/20 from </a:t>
            </a:r>
            <a:r>
              <a:rPr lang="en-US" sz="1200" dirty="0">
                <a:hlinkClick r:id="rId5"/>
              </a:rPr>
              <a:t>https://www.cdc.gov/pophealthtraining/whatis.html</a:t>
            </a:r>
            <a:endParaRPr lang="en-US" sz="1200" dirty="0"/>
          </a:p>
          <a:p>
            <a:pPr marL="0" indent="-548640">
              <a:lnSpc>
                <a:spcPct val="200000"/>
              </a:lnSpc>
              <a:buNone/>
            </a:pPr>
            <a:r>
              <a:rPr lang="en-US" sz="1200" dirty="0"/>
              <a:t>CDC. (2020). </a:t>
            </a:r>
            <a:r>
              <a:rPr lang="en-US" sz="1200" i="1" dirty="0"/>
              <a:t>Public health recommendations</a:t>
            </a:r>
            <a:r>
              <a:rPr lang="en-US" sz="1200" dirty="0"/>
              <a:t>. Retrieved  on 4/26/20 from </a:t>
            </a:r>
            <a:r>
              <a:rPr lang="en-US" sz="1200" dirty="0">
                <a:hlinkClick r:id="rId6"/>
              </a:rPr>
              <a:t>https://www.cdc.gov/coronavirus/2019-ncov/php/public-health-recommendations.html</a:t>
            </a:r>
            <a:endParaRPr lang="en-US" sz="1200" dirty="0"/>
          </a:p>
          <a:p>
            <a:pPr marL="0" indent="-548640">
              <a:lnSpc>
                <a:spcPct val="200000"/>
              </a:lnSpc>
              <a:buNone/>
            </a:pPr>
            <a:r>
              <a:rPr lang="en-US" sz="1200" dirty="0"/>
              <a:t>EPA. (2020). </a:t>
            </a:r>
            <a:r>
              <a:rPr lang="en-US" sz="1200" i="1" dirty="0"/>
              <a:t>Six steps for safe and effective disinfectant use</a:t>
            </a:r>
            <a:r>
              <a:rPr lang="en-US" sz="1200" dirty="0"/>
              <a:t>. Retrieved on 4/26/20 from </a:t>
            </a:r>
            <a:r>
              <a:rPr lang="en-US" sz="1200" dirty="0">
                <a:hlinkClick r:id="rId7"/>
              </a:rPr>
              <a:t>https://www.epa.gov/pesticide-registration/six-steps-safe-effective-disinfectant-use</a:t>
            </a:r>
            <a:endParaRPr lang="en-US" sz="1200" dirty="0"/>
          </a:p>
          <a:p>
            <a:pPr marL="0" indent="-548640">
              <a:lnSpc>
                <a:spcPct val="200000"/>
              </a:lnSpc>
              <a:buNone/>
            </a:pPr>
            <a:r>
              <a:rPr lang="en-US" sz="1200" dirty="0"/>
              <a:t>Hesperian Health (2020). </a:t>
            </a:r>
            <a:r>
              <a:rPr lang="en-US" sz="1200" i="1" dirty="0"/>
              <a:t>Social Distancing </a:t>
            </a:r>
            <a:r>
              <a:rPr lang="en-US" sz="1200" dirty="0"/>
              <a:t>(image). Retrieved on 4/17/20 at </a:t>
            </a:r>
            <a:r>
              <a:rPr lang="en-US" sz="1200" dirty="0">
                <a:hlinkClick r:id="rId8"/>
              </a:rPr>
              <a:t>https://en.hesperian.org/hhg/Coronavirus</a:t>
            </a:r>
            <a:endParaRPr lang="en-US" sz="1200" dirty="0"/>
          </a:p>
          <a:p>
            <a:pPr marL="0" indent="-548640">
              <a:lnSpc>
                <a:spcPct val="200000"/>
              </a:lnSpc>
              <a:buNone/>
            </a:pPr>
            <a:r>
              <a:rPr lang="en-US" sz="1200" dirty="0"/>
              <a:t>Lau, T. &amp; Johnson. L. (2012). Muslin woman image.  Business and the legal and ethical environment. CC. Retrieved on 4/26/20 from </a:t>
            </a:r>
            <a:r>
              <a:rPr lang="en-US" sz="1200" dirty="0">
                <a:hlinkClick r:id="rId9"/>
              </a:rPr>
              <a:t>https://2012books.lardbucket.org/books/business</a:t>
            </a:r>
          </a:p>
          <a:p>
            <a:pPr marL="0" indent="-548640">
              <a:lnSpc>
                <a:spcPct val="200000"/>
              </a:lnSpc>
              <a:buNone/>
            </a:pPr>
            <a:r>
              <a:rPr lang="en-US" sz="1200" dirty="0">
                <a:hlinkClick r:id="rId9"/>
              </a:rPr>
              <a:t>            and-the-legal-and-ethical-environment/s15-02-enforcement-of-title-vii.html https://2012books.lardbucket.org/books/business-and-the-legal-and-ethical-environment/s15-02-</a:t>
            </a:r>
          </a:p>
          <a:p>
            <a:pPr marL="0" indent="-548640">
              <a:lnSpc>
                <a:spcPct val="200000"/>
              </a:lnSpc>
              <a:buNone/>
            </a:pPr>
            <a:r>
              <a:rPr lang="en-US" sz="1200" dirty="0">
                <a:hlinkClick r:id="rId9"/>
              </a:rPr>
              <a:t>             enforcement-of-title-vii.html</a:t>
            </a:r>
            <a:endParaRPr lang="en-US" sz="1200" dirty="0"/>
          </a:p>
          <a:p>
            <a:pPr marL="0" indent="-548640">
              <a:lnSpc>
                <a:spcPct val="200000"/>
              </a:lnSpc>
              <a:buNone/>
            </a:pPr>
            <a:r>
              <a:rPr lang="en-US" sz="1200" dirty="0"/>
              <a:t>N.A. (2019). </a:t>
            </a:r>
            <a:r>
              <a:rPr lang="en-US" sz="1200" i="1" dirty="0"/>
              <a:t>Older Latina</a:t>
            </a:r>
            <a:r>
              <a:rPr lang="en-US" sz="1200" dirty="0"/>
              <a:t>(photograph).  Retrieved on 4/20/20 from </a:t>
            </a:r>
            <a:r>
              <a:rPr lang="en-US" sz="1200" dirty="0">
                <a:hlinkClick r:id="rId10"/>
              </a:rPr>
              <a:t>https://en.wikipedia.org/wiki/Castanets</a:t>
            </a:r>
            <a:r>
              <a:rPr lang="en-US" sz="1200" dirty="0"/>
              <a:t>. CC</a:t>
            </a:r>
          </a:p>
          <a:p>
            <a:pPr marL="0" indent="-457200">
              <a:lnSpc>
                <a:spcPct val="220000"/>
              </a:lnSpc>
              <a:buNone/>
            </a:pPr>
            <a:r>
              <a:rPr lang="en-US" sz="1200" dirty="0"/>
              <a:t>N.A. (2019</a:t>
            </a:r>
            <a:r>
              <a:rPr lang="en-US" sz="1200" i="1" dirty="0"/>
              <a:t>). Human leg</a:t>
            </a:r>
            <a:r>
              <a:rPr lang="en-US" sz="1200" dirty="0"/>
              <a:t>(image). Retrieved from </a:t>
            </a:r>
            <a:r>
              <a:rPr lang="en-US" sz="1200" dirty="0">
                <a:hlinkClick r:id="rId11"/>
              </a:rPr>
              <a:t>http://pngimg.com/download/4804</a:t>
            </a:r>
            <a:r>
              <a:rPr lang="en-US" sz="1200" dirty="0"/>
              <a:t> </a:t>
            </a:r>
          </a:p>
          <a:p>
            <a:pPr marL="0" indent="-457200">
              <a:lnSpc>
                <a:spcPct val="220000"/>
              </a:lnSpc>
              <a:buNone/>
            </a:pPr>
            <a:r>
              <a:rPr lang="en-US" sz="1200" dirty="0"/>
              <a:t>N.A. (2020</a:t>
            </a:r>
            <a:r>
              <a:rPr lang="en-US" sz="1200" i="1" dirty="0"/>
              <a:t>). Zucchini.</a:t>
            </a:r>
            <a:r>
              <a:rPr lang="en-US" sz="1200" dirty="0"/>
              <a:t>(image). Retrieved from </a:t>
            </a:r>
            <a:r>
              <a:rPr lang="en-US" sz="1200" dirty="0">
                <a:hlinkClick r:id="rId12"/>
              </a:rPr>
              <a:t>https://en.wikipedia.org/wiki/Zucchini</a:t>
            </a:r>
            <a:endParaRPr lang="en-US" sz="1200" dirty="0"/>
          </a:p>
          <a:p>
            <a:pPr marL="0" indent="-457200">
              <a:lnSpc>
                <a:spcPct val="220000"/>
              </a:lnSpc>
              <a:buNone/>
            </a:pPr>
            <a:r>
              <a:rPr lang="en-US" sz="1200" dirty="0"/>
              <a:t>N/A. (2019). Woman opening her mouth. Retrieved on 4/26/20 from </a:t>
            </a:r>
            <a:r>
              <a:rPr lang="en-US" sz="1200" dirty="0">
                <a:hlinkClick r:id="rId13"/>
              </a:rPr>
              <a:t>http://pngimg.com/download/7502</a:t>
            </a:r>
            <a:endParaRPr lang="en-US" sz="1200" dirty="0"/>
          </a:p>
          <a:p>
            <a:pPr marL="0" indent="-457200">
              <a:lnSpc>
                <a:spcPct val="220000"/>
              </a:lnSpc>
              <a:buNone/>
            </a:pPr>
            <a:r>
              <a:rPr lang="en-US" sz="1200" dirty="0"/>
              <a:t> </a:t>
            </a:r>
          </a:p>
          <a:p>
            <a:pPr marL="0" indent="-457200">
              <a:lnSpc>
                <a:spcPct val="220000"/>
              </a:lnSpc>
              <a:buNone/>
            </a:pPr>
            <a:endParaRPr lang="en-US" sz="1200" dirty="0"/>
          </a:p>
          <a:p>
            <a:pPr marL="0" indent="-457200">
              <a:lnSpc>
                <a:spcPct val="220000"/>
              </a:lnSpc>
              <a:buNone/>
            </a:pPr>
            <a:endParaRPr lang="en-US" sz="1200" dirty="0"/>
          </a:p>
          <a:p>
            <a:pPr marL="0" indent="-548640">
              <a:lnSpc>
                <a:spcPct val="200000"/>
              </a:lnSpc>
              <a:buNone/>
            </a:pPr>
            <a:endParaRPr lang="en-US" sz="1200" dirty="0"/>
          </a:p>
          <a:p>
            <a:pPr marL="0" indent="-548640">
              <a:lnSpc>
                <a:spcPct val="200000"/>
              </a:lnSpc>
              <a:buNone/>
            </a:pPr>
            <a:endParaRPr lang="en-US" sz="1200" i="1" dirty="0"/>
          </a:p>
          <a:p>
            <a:pPr marL="0" indent="-457200">
              <a:lnSpc>
                <a:spcPct val="220000"/>
              </a:lnSpc>
              <a:buNone/>
            </a:pPr>
            <a:br>
              <a:rPr lang="en-US" sz="1200" dirty="0"/>
            </a:b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722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1828801"/>
          </a:xfrm>
        </p:spPr>
        <p:txBody>
          <a:bodyPr/>
          <a:lstStyle/>
          <a:p>
            <a:r>
              <a:rPr lang="en-US" dirty="0"/>
              <a:t>References (cont.)</a:t>
            </a:r>
          </a:p>
        </p:txBody>
      </p:sp>
      <p:sp>
        <p:nvSpPr>
          <p:cNvPr id="3" name="Content Placeholder 2"/>
          <p:cNvSpPr>
            <a:spLocks noGrp="1"/>
          </p:cNvSpPr>
          <p:nvPr>
            <p:ph idx="1"/>
          </p:nvPr>
        </p:nvSpPr>
        <p:spPr>
          <a:xfrm>
            <a:off x="265112" y="685800"/>
            <a:ext cx="11658599" cy="5440365"/>
          </a:xfrm>
        </p:spPr>
        <p:txBody>
          <a:bodyPr>
            <a:normAutofit fontScale="25000" lnSpcReduction="20000"/>
          </a:bodyPr>
          <a:lstStyle/>
          <a:p>
            <a:pPr marL="0" indent="0">
              <a:buNone/>
            </a:pPr>
            <a:endParaRPr lang="en-US" dirty="0"/>
          </a:p>
          <a:p>
            <a:pPr marL="0" indent="-457200">
              <a:lnSpc>
                <a:spcPct val="220000"/>
              </a:lnSpc>
              <a:buNone/>
            </a:pPr>
            <a:r>
              <a:rPr lang="en-US" sz="4800" dirty="0"/>
              <a:t>Wiles, S. &amp; Morris, T. (2020). </a:t>
            </a:r>
            <a:r>
              <a:rPr lang="en-US" sz="4800" i="1" dirty="0"/>
              <a:t>What does ‘level two’ mean – and why does it matter? </a:t>
            </a:r>
            <a:r>
              <a:rPr lang="en-US" sz="4800" dirty="0"/>
              <a:t>Retrieved on 4/26/20 from: </a:t>
            </a:r>
            <a:r>
              <a:rPr lang="en-US" sz="4800" dirty="0">
                <a:hlinkClick r:id="rId2"/>
              </a:rPr>
              <a:t>https://thespinoff.co.nz/politics/22-03-2020/siouxsie-wiles-toby-morris</a:t>
            </a:r>
          </a:p>
          <a:p>
            <a:pPr marL="0" indent="-457200">
              <a:lnSpc>
                <a:spcPct val="220000"/>
              </a:lnSpc>
              <a:buNone/>
            </a:pPr>
            <a:r>
              <a:rPr lang="en-US" sz="4800" dirty="0">
                <a:hlinkClick r:id="rId2"/>
              </a:rPr>
              <a:t>           -what-does-level-two-mean-and-why-does-it-matter/</a:t>
            </a:r>
            <a:r>
              <a:rPr lang="en-US" sz="4800" dirty="0"/>
              <a:t>. CC-by-SA.</a:t>
            </a:r>
          </a:p>
          <a:p>
            <a:pPr marL="0" indent="-457200">
              <a:lnSpc>
                <a:spcPct val="220000"/>
              </a:lnSpc>
              <a:buNone/>
            </a:pPr>
            <a:r>
              <a:rPr lang="en-US" sz="4800" dirty="0"/>
              <a:t>Wiles, S. &amp; Morris, T. (2020). </a:t>
            </a:r>
            <a:r>
              <a:rPr lang="en-US" sz="4800" i="1" dirty="0"/>
              <a:t>Potential Symptoms of CoVid-19. </a:t>
            </a:r>
            <a:r>
              <a:rPr lang="en-US" sz="4800" dirty="0"/>
              <a:t>Retrieved on 4/26/20 from </a:t>
            </a:r>
            <a:r>
              <a:rPr lang="en-US" sz="4800" dirty="0">
                <a:hlinkClick r:id="rId3"/>
              </a:rPr>
              <a:t>https://thespinoff.co.nz/society/30-04-2020/siouxsie-wiles-toby-morris-why-getting-tested-</a:t>
            </a:r>
          </a:p>
          <a:p>
            <a:pPr marL="0" indent="-457200">
              <a:lnSpc>
                <a:spcPct val="220000"/>
              </a:lnSpc>
              <a:buNone/>
            </a:pPr>
            <a:r>
              <a:rPr lang="en-US" sz="4800" dirty="0">
                <a:hlinkClick r:id="rId3"/>
              </a:rPr>
              <a:t>             quickly-matters-so-much/</a:t>
            </a:r>
            <a:r>
              <a:rPr lang="en-US" sz="4800" dirty="0"/>
              <a:t>. CC-by-SA.</a:t>
            </a:r>
          </a:p>
          <a:p>
            <a:pPr marL="0" indent="-457200">
              <a:lnSpc>
                <a:spcPct val="220000"/>
              </a:lnSpc>
              <a:buNone/>
            </a:pPr>
            <a:r>
              <a:rPr lang="en-US" sz="4800" dirty="0"/>
              <a:t>Wiles, S. &amp; Morris, T. (2020). </a:t>
            </a:r>
            <a:r>
              <a:rPr lang="en-US" sz="4800" i="1" dirty="0"/>
              <a:t>Why contact tracing is so crucial to moving out of lockdown? </a:t>
            </a:r>
            <a:r>
              <a:rPr lang="en-US" sz="4800" dirty="0"/>
              <a:t>Retrieved on 4/26/20 from</a:t>
            </a:r>
            <a:r>
              <a:rPr lang="en-US" sz="4800" dirty="0">
                <a:hlinkClick r:id="rId4"/>
              </a:rPr>
              <a:t>https://thespinoff.co.nz/society/18-04-2020/siouxsie-wiles-toby</a:t>
            </a:r>
          </a:p>
          <a:p>
            <a:pPr marL="0" indent="-457200">
              <a:lnSpc>
                <a:spcPct val="220000"/>
              </a:lnSpc>
              <a:buNone/>
            </a:pPr>
            <a:r>
              <a:rPr lang="en-US" sz="4800" dirty="0">
                <a:hlinkClick r:id="rId4"/>
              </a:rPr>
              <a:t>           -morris-why-contact-tracing-is-so-crucial-to-moving-out-of-lockdown/</a:t>
            </a:r>
            <a:r>
              <a:rPr lang="en-US" sz="4800" dirty="0"/>
              <a:t>. CC-by-SA.</a:t>
            </a:r>
          </a:p>
          <a:p>
            <a:pPr marL="0" indent="-457200">
              <a:lnSpc>
                <a:spcPct val="220000"/>
              </a:lnSpc>
              <a:buNone/>
            </a:pPr>
            <a:r>
              <a:rPr lang="en-US" sz="4800" dirty="0"/>
              <a:t>Wiles, S. &amp; Morris, T. (2020). </a:t>
            </a:r>
            <a:r>
              <a:rPr lang="en-US" sz="4800" i="1" dirty="0"/>
              <a:t>Should we all be wearing face masks to prevent CoVid-19 spread? </a:t>
            </a:r>
            <a:r>
              <a:rPr lang="en-US" sz="4800" dirty="0"/>
              <a:t>Retrieved on 4/26/20 from: </a:t>
            </a:r>
            <a:r>
              <a:rPr lang="en-US" sz="4800" dirty="0">
                <a:hlinkClick r:id="rId5"/>
              </a:rPr>
              <a:t>https://thespinoff.co.nz/society/06-04-2020/siouxsie-wiles-</a:t>
            </a:r>
          </a:p>
          <a:p>
            <a:pPr marL="0" indent="-457200">
              <a:lnSpc>
                <a:spcPct val="220000"/>
              </a:lnSpc>
              <a:buNone/>
            </a:pPr>
            <a:r>
              <a:rPr lang="en-US" sz="4800" dirty="0">
                <a:hlinkClick r:id="rId5"/>
              </a:rPr>
              <a:t>             toby-morris-should-we-all-be-wearing-face-masks-to-prevent-covid-19-spread/</a:t>
            </a:r>
            <a:r>
              <a:rPr lang="en-US" sz="4800" dirty="0"/>
              <a:t> CC-by-SA.</a:t>
            </a:r>
          </a:p>
          <a:p>
            <a:pPr marL="0" indent="-457200">
              <a:lnSpc>
                <a:spcPct val="220000"/>
              </a:lnSpc>
              <a:buNone/>
            </a:pPr>
            <a:r>
              <a:rPr lang="en-US" sz="4800" dirty="0"/>
              <a:t>Wiles, S. &amp; Morris, T. (2020). </a:t>
            </a:r>
            <a:r>
              <a:rPr lang="en-US" sz="4800" i="1" dirty="0"/>
              <a:t>What does ‘level two’ mean – and why does it matter? </a:t>
            </a:r>
            <a:r>
              <a:rPr lang="en-US" sz="4800" dirty="0"/>
              <a:t>Retrieved on 4/26/20 from: </a:t>
            </a:r>
            <a:r>
              <a:rPr lang="en-US" sz="4800" dirty="0">
                <a:hlinkClick r:id="rId2"/>
              </a:rPr>
              <a:t>https://thespinoff.co.nz/politics/22-03-2020/siouxsie-wiles-toby-morris-</a:t>
            </a:r>
          </a:p>
          <a:p>
            <a:pPr marL="0" indent="-457200">
              <a:lnSpc>
                <a:spcPct val="220000"/>
              </a:lnSpc>
              <a:buNone/>
            </a:pPr>
            <a:r>
              <a:rPr lang="en-US" sz="4800" dirty="0">
                <a:hlinkClick r:id="rId2"/>
              </a:rPr>
              <a:t>             what-does-level-two-mean-and-why-does-it-matter/</a:t>
            </a:r>
            <a:r>
              <a:rPr lang="en-US" sz="4800" dirty="0"/>
              <a:t>. CC-by-SA.</a:t>
            </a:r>
          </a:p>
          <a:p>
            <a:pPr marL="0" indent="-457200">
              <a:lnSpc>
                <a:spcPct val="220000"/>
              </a:lnSpc>
              <a:buNone/>
            </a:pPr>
            <a:endParaRPr lang="en-US" sz="6000" dirty="0"/>
          </a:p>
          <a:p>
            <a:pPr marL="0" indent="-457200">
              <a:lnSpc>
                <a:spcPct val="220000"/>
              </a:lnSpc>
              <a:buNone/>
            </a:pPr>
            <a:endParaRPr lang="en-US" sz="5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17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93159" y="381001"/>
            <a:ext cx="10665221" cy="836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2998" y="6412213"/>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711014" y="26093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itle 1"/>
          <p:cNvSpPr>
            <a:spLocks noGrp="1"/>
          </p:cNvSpPr>
          <p:nvPr>
            <p:ph type="title"/>
          </p:nvPr>
        </p:nvSpPr>
        <p:spPr>
          <a:xfrm>
            <a:off x="609441" y="274637"/>
            <a:ext cx="10969943" cy="1191855"/>
          </a:xfrm>
        </p:spPr>
        <p:txBody>
          <a:bodyPr>
            <a:normAutofit/>
          </a:bodyPr>
          <a:lstStyle/>
          <a:p>
            <a:pPr algn="ctr"/>
            <a:r>
              <a:rPr lang="en-US" sz="4000" dirty="0"/>
              <a:t>Matching</a:t>
            </a:r>
            <a:endParaRPr lang="en-US" sz="3100" dirty="0"/>
          </a:p>
        </p:txBody>
      </p:sp>
      <p:sp>
        <p:nvSpPr>
          <p:cNvPr id="2" name="Content Placeholder 1"/>
          <p:cNvSpPr>
            <a:spLocks noGrp="1"/>
          </p:cNvSpPr>
          <p:nvPr>
            <p:ph sz="half" idx="2"/>
          </p:nvPr>
        </p:nvSpPr>
        <p:spPr/>
        <p:txBody>
          <a:bodyPr>
            <a:normAutofit lnSpcReduction="10000"/>
          </a:bodyPr>
          <a:lstStyle/>
          <a:p>
            <a:r>
              <a:rPr lang="en-US" dirty="0"/>
              <a:t>A disease that can go from one person to another by close contact</a:t>
            </a:r>
          </a:p>
          <a:p>
            <a:r>
              <a:rPr lang="en-US" dirty="0"/>
              <a:t>a way of finding the people who are most likely to get sick</a:t>
            </a:r>
          </a:p>
          <a:p>
            <a:r>
              <a:rPr lang="en-US" dirty="0"/>
              <a:t>Close contact (within 6 feet) to a person with a virus for at least 15 minutes</a:t>
            </a:r>
          </a:p>
          <a:p>
            <a:r>
              <a:rPr lang="en-US" dirty="0"/>
              <a:t>the science used to keep a community healthy</a:t>
            </a:r>
          </a:p>
          <a:p>
            <a:endParaRPr lang="en-US" dirty="0"/>
          </a:p>
          <a:p>
            <a:endParaRPr lang="en-US" dirty="0"/>
          </a:p>
        </p:txBody>
      </p:sp>
      <p:sp>
        <p:nvSpPr>
          <p:cNvPr id="3" name="Rectangle 2"/>
          <p:cNvSpPr/>
          <p:nvPr/>
        </p:nvSpPr>
        <p:spPr>
          <a:xfrm>
            <a:off x="1196021" y="1515057"/>
            <a:ext cx="4909645" cy="523220"/>
          </a:xfrm>
          <a:prstGeom prst="rect">
            <a:avLst/>
          </a:prstGeom>
        </p:spPr>
        <p:txBody>
          <a:bodyPr wrap="square">
            <a:spAutoFit/>
          </a:bodyPr>
          <a:lstStyle/>
          <a:p>
            <a:r>
              <a:rPr lang="en-US" sz="2800" b="1" dirty="0"/>
              <a:t>Exposure </a:t>
            </a:r>
            <a:endParaRPr lang="en-US" sz="2800" dirty="0"/>
          </a:p>
        </p:txBody>
      </p:sp>
      <p:sp>
        <p:nvSpPr>
          <p:cNvPr id="16" name="Rectangle 15"/>
          <p:cNvSpPr/>
          <p:nvPr/>
        </p:nvSpPr>
        <p:spPr>
          <a:xfrm>
            <a:off x="1133222" y="3998656"/>
            <a:ext cx="10342520" cy="523220"/>
          </a:xfrm>
          <a:prstGeom prst="rect">
            <a:avLst/>
          </a:prstGeom>
        </p:spPr>
        <p:txBody>
          <a:bodyPr wrap="square">
            <a:spAutoFit/>
          </a:bodyPr>
          <a:lstStyle/>
          <a:p>
            <a:r>
              <a:rPr lang="en-US" sz="2800" b="1" dirty="0"/>
              <a:t>Public health </a:t>
            </a:r>
            <a:endParaRPr lang="en-US" sz="2800" dirty="0"/>
          </a:p>
        </p:txBody>
      </p:sp>
      <p:sp>
        <p:nvSpPr>
          <p:cNvPr id="18" name="Oval 17"/>
          <p:cNvSpPr/>
          <p:nvPr/>
        </p:nvSpPr>
        <p:spPr>
          <a:xfrm>
            <a:off x="803416" y="4160608"/>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03416" y="5246737"/>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15278" y="169887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05700" y="2535390"/>
            <a:ext cx="5090286" cy="954107"/>
          </a:xfrm>
          <a:prstGeom prst="rect">
            <a:avLst/>
          </a:prstGeom>
          <a:noFill/>
        </p:spPr>
        <p:txBody>
          <a:bodyPr wrap="square" rtlCol="0">
            <a:spAutoFit/>
          </a:bodyPr>
          <a:lstStyle/>
          <a:p>
            <a:r>
              <a:rPr lang="en-US" sz="2800" b="1" dirty="0"/>
              <a:t>Infectious Disease/contagious disease</a:t>
            </a:r>
            <a:endParaRPr lang="en-US" sz="2800" dirty="0"/>
          </a:p>
        </p:txBody>
      </p:sp>
      <p:sp>
        <p:nvSpPr>
          <p:cNvPr id="21" name="Oval 20"/>
          <p:cNvSpPr/>
          <p:nvPr/>
        </p:nvSpPr>
        <p:spPr>
          <a:xfrm>
            <a:off x="803416" y="2741494"/>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35163" y="5114437"/>
            <a:ext cx="2519921" cy="954107"/>
          </a:xfrm>
          <a:prstGeom prst="rect">
            <a:avLst/>
          </a:prstGeom>
          <a:noFill/>
        </p:spPr>
        <p:txBody>
          <a:bodyPr wrap="none" rtlCol="0">
            <a:spAutoFit/>
          </a:bodyPr>
          <a:lstStyle/>
          <a:p>
            <a:r>
              <a:rPr lang="en-US" sz="2800" b="1" dirty="0"/>
              <a:t>Contact tracing </a:t>
            </a:r>
            <a:endParaRPr lang="en-US" sz="2800" dirty="0"/>
          </a:p>
          <a:p>
            <a:endParaRPr lang="en-US" sz="2800" dirty="0"/>
          </a:p>
        </p:txBody>
      </p:sp>
    </p:spTree>
    <p:extLst>
      <p:ext uri="{BB962C8B-B14F-4D97-AF65-F5344CB8AC3E}">
        <p14:creationId xmlns:p14="http://schemas.microsoft.com/office/powerpoint/2010/main" val="267200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1015" y="888206"/>
            <a:ext cx="10665221" cy="701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2998" y="6412213"/>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itle 1"/>
          <p:cNvSpPr>
            <a:spLocks noGrp="1"/>
          </p:cNvSpPr>
          <p:nvPr>
            <p:ph type="title"/>
          </p:nvPr>
        </p:nvSpPr>
        <p:spPr>
          <a:xfrm>
            <a:off x="687575" y="888208"/>
            <a:ext cx="10688662" cy="1017010"/>
          </a:xfrm>
        </p:spPr>
        <p:txBody>
          <a:bodyPr>
            <a:normAutofit fontScale="90000"/>
          </a:bodyPr>
          <a:lstStyle/>
          <a:p>
            <a:pPr algn="ctr"/>
            <a:r>
              <a:rPr lang="en-US" sz="4000" b="1" dirty="0"/>
              <a:t>Some New Public Health Words </a:t>
            </a:r>
            <a:br>
              <a:rPr lang="en-US" sz="4000" b="1" dirty="0"/>
            </a:br>
            <a:endParaRPr lang="en-US" sz="3100" b="1" dirty="0"/>
          </a:p>
        </p:txBody>
      </p:sp>
      <p:sp>
        <p:nvSpPr>
          <p:cNvPr id="12" name="Content Placeholder 2"/>
          <p:cNvSpPr>
            <a:spLocks noGrp="1"/>
          </p:cNvSpPr>
          <p:nvPr>
            <p:ph sz="quarter" idx="4294967295"/>
          </p:nvPr>
        </p:nvSpPr>
        <p:spPr>
          <a:xfrm>
            <a:off x="1167289" y="5474305"/>
            <a:ext cx="10082424" cy="1299076"/>
          </a:xfrm>
          <a:prstGeom prst="rect">
            <a:avLst/>
          </a:prstGeom>
        </p:spPr>
        <p:txBody>
          <a:bodyPr>
            <a:noAutofit/>
          </a:bodyPr>
          <a:lstStyle/>
          <a:p>
            <a:pPr marL="0" indent="0">
              <a:buNone/>
            </a:pPr>
            <a:r>
              <a:rPr lang="en-US" sz="2400" b="1" dirty="0"/>
              <a:t> </a:t>
            </a:r>
            <a:r>
              <a:rPr lang="en-US" sz="2800" b="1" dirty="0"/>
              <a:t>Quarantine:  </a:t>
            </a:r>
            <a:r>
              <a:rPr lang="en-US" sz="2800" dirty="0"/>
              <a:t>Keeping someone with an infectious disease away from others so they don’t get sick</a:t>
            </a:r>
          </a:p>
        </p:txBody>
      </p:sp>
      <p:sp>
        <p:nvSpPr>
          <p:cNvPr id="16" name="Rectangle 15"/>
          <p:cNvSpPr/>
          <p:nvPr/>
        </p:nvSpPr>
        <p:spPr>
          <a:xfrm>
            <a:off x="1105700" y="4442805"/>
            <a:ext cx="10342520" cy="954107"/>
          </a:xfrm>
          <a:prstGeom prst="rect">
            <a:avLst/>
          </a:prstGeom>
        </p:spPr>
        <p:txBody>
          <a:bodyPr wrap="square">
            <a:spAutoFit/>
          </a:bodyPr>
          <a:lstStyle/>
          <a:p>
            <a:r>
              <a:rPr lang="en-US" sz="2400" dirty="0"/>
              <a:t>.</a:t>
            </a:r>
            <a:r>
              <a:rPr lang="en-US" sz="2800" b="1" dirty="0" err="1"/>
              <a:t>Presymptomatic</a:t>
            </a:r>
            <a:r>
              <a:rPr lang="en-US" sz="2800" b="1" dirty="0"/>
              <a:t>: </a:t>
            </a:r>
            <a:r>
              <a:rPr lang="en-US" sz="2800" dirty="0"/>
              <a:t>Not having any symptoms when you first have a virus</a:t>
            </a:r>
          </a:p>
        </p:txBody>
      </p:sp>
      <p:sp>
        <p:nvSpPr>
          <p:cNvPr id="17" name="Oval 16"/>
          <p:cNvSpPr/>
          <p:nvPr/>
        </p:nvSpPr>
        <p:spPr>
          <a:xfrm>
            <a:off x="787881" y="367081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6325" y="462092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87881" y="567901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13132" y="1968713"/>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67289" y="1770721"/>
            <a:ext cx="10280931" cy="523220"/>
          </a:xfrm>
          <a:prstGeom prst="rect">
            <a:avLst/>
          </a:prstGeom>
        </p:spPr>
        <p:txBody>
          <a:bodyPr wrap="square">
            <a:spAutoFit/>
          </a:bodyPr>
          <a:lstStyle/>
          <a:p>
            <a:r>
              <a:rPr lang="en-US" sz="2800" b="1" dirty="0"/>
              <a:t>Antibodies</a:t>
            </a:r>
            <a:r>
              <a:rPr lang="en-US" sz="2800" dirty="0"/>
              <a:t>: Small parts of our bodies that fight against infections </a:t>
            </a:r>
          </a:p>
        </p:txBody>
      </p:sp>
      <p:sp>
        <p:nvSpPr>
          <p:cNvPr id="7" name="TextBox 6"/>
          <p:cNvSpPr txBox="1"/>
          <p:nvPr/>
        </p:nvSpPr>
        <p:spPr>
          <a:xfrm>
            <a:off x="1143138" y="3519442"/>
            <a:ext cx="10475112" cy="954107"/>
          </a:xfrm>
          <a:prstGeom prst="rect">
            <a:avLst/>
          </a:prstGeom>
          <a:noFill/>
        </p:spPr>
        <p:txBody>
          <a:bodyPr wrap="square" rtlCol="0">
            <a:spAutoFit/>
          </a:bodyPr>
          <a:lstStyle/>
          <a:p>
            <a:r>
              <a:rPr lang="en-US" sz="2800" b="1" dirty="0"/>
              <a:t>Asymptomatic</a:t>
            </a:r>
            <a:r>
              <a:rPr lang="en-US" sz="2800" dirty="0"/>
              <a:t>:  Not having any symptoms even though you have a virus</a:t>
            </a:r>
          </a:p>
        </p:txBody>
      </p:sp>
      <p:sp>
        <p:nvSpPr>
          <p:cNvPr id="21" name="Oval 20"/>
          <p:cNvSpPr/>
          <p:nvPr/>
        </p:nvSpPr>
        <p:spPr>
          <a:xfrm>
            <a:off x="796325" y="272070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36493" y="2472253"/>
            <a:ext cx="9930024" cy="954107"/>
          </a:xfrm>
          <a:prstGeom prst="rect">
            <a:avLst/>
          </a:prstGeom>
          <a:noFill/>
        </p:spPr>
        <p:txBody>
          <a:bodyPr wrap="square" rtlCol="0">
            <a:spAutoFit/>
          </a:bodyPr>
          <a:lstStyle/>
          <a:p>
            <a:r>
              <a:rPr lang="en-US" sz="2800" b="1" dirty="0"/>
              <a:t>Immunity</a:t>
            </a:r>
            <a:r>
              <a:rPr lang="en-US" sz="2800" dirty="0"/>
              <a:t>: Strong antibodies made to fight a particular infectious disease keep us from getting that disease</a:t>
            </a:r>
          </a:p>
        </p:txBody>
      </p:sp>
    </p:spTree>
    <p:extLst>
      <p:ext uri="{BB962C8B-B14F-4D97-AF65-F5344CB8AC3E}">
        <p14:creationId xmlns:p14="http://schemas.microsoft.com/office/powerpoint/2010/main" val="230817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P spid="16" grpId="0"/>
      <p:bldP spid="5" grpId="0"/>
      <p:bldP spid="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1014" y="431607"/>
            <a:ext cx="10665221" cy="701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2998" y="6412213"/>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711015" y="17357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itle 1"/>
          <p:cNvSpPr>
            <a:spLocks noGrp="1"/>
          </p:cNvSpPr>
          <p:nvPr>
            <p:ph type="title"/>
          </p:nvPr>
        </p:nvSpPr>
        <p:spPr>
          <a:xfrm>
            <a:off x="1751012" y="272866"/>
            <a:ext cx="9369743" cy="1358922"/>
          </a:xfrm>
        </p:spPr>
        <p:txBody>
          <a:bodyPr>
            <a:normAutofit/>
          </a:bodyPr>
          <a:lstStyle/>
          <a:p>
            <a:pPr algn="ctr"/>
            <a:r>
              <a:rPr lang="en-US" sz="4000" b="1" dirty="0"/>
              <a:t>Matching</a:t>
            </a:r>
            <a:br>
              <a:rPr lang="en-US" sz="4000" b="1" dirty="0"/>
            </a:br>
            <a:endParaRPr lang="en-US" sz="3100" b="1" dirty="0"/>
          </a:p>
        </p:txBody>
      </p:sp>
      <p:sp>
        <p:nvSpPr>
          <p:cNvPr id="3" name="Content Placeholder 2"/>
          <p:cNvSpPr>
            <a:spLocks noGrp="1"/>
          </p:cNvSpPr>
          <p:nvPr>
            <p:ph sz="half" idx="2"/>
          </p:nvPr>
        </p:nvSpPr>
        <p:spPr>
          <a:xfrm>
            <a:off x="5865812" y="1391175"/>
            <a:ext cx="5713572" cy="4734990"/>
          </a:xfrm>
        </p:spPr>
        <p:txBody>
          <a:bodyPr>
            <a:normAutofit fontScale="92500" lnSpcReduction="10000"/>
          </a:bodyPr>
          <a:lstStyle/>
          <a:p>
            <a:r>
              <a:rPr lang="en-US" dirty="0"/>
              <a:t>Keeping someone with an infectious disease away from others so they don’t get sick</a:t>
            </a:r>
          </a:p>
          <a:p>
            <a:r>
              <a:rPr lang="en-US" dirty="0"/>
              <a:t>Small parts of our bodies that fight against infections </a:t>
            </a:r>
          </a:p>
          <a:p>
            <a:r>
              <a:rPr lang="en-US" dirty="0"/>
              <a:t>Not having any symptoms when you first have a virus</a:t>
            </a:r>
          </a:p>
          <a:p>
            <a:r>
              <a:rPr lang="en-US" dirty="0"/>
              <a:t>Strong antibodies made to fight a particular infectious disease keep us from getting that disease</a:t>
            </a:r>
          </a:p>
          <a:p>
            <a:r>
              <a:rPr lang="en-US" dirty="0"/>
              <a:t>Not having any symptoms even though you have a virus</a:t>
            </a:r>
          </a:p>
          <a:p>
            <a:endParaRPr lang="en-US" dirty="0"/>
          </a:p>
          <a:p>
            <a:endParaRPr lang="en-US" dirty="0"/>
          </a:p>
          <a:p>
            <a:endParaRPr lang="en-US" dirty="0"/>
          </a:p>
          <a:p>
            <a:endParaRPr lang="en-US" dirty="0"/>
          </a:p>
        </p:txBody>
      </p:sp>
      <p:sp>
        <p:nvSpPr>
          <p:cNvPr id="16" name="Rectangle 15"/>
          <p:cNvSpPr/>
          <p:nvPr/>
        </p:nvSpPr>
        <p:spPr>
          <a:xfrm>
            <a:off x="1105700" y="4442805"/>
            <a:ext cx="10342520" cy="523220"/>
          </a:xfrm>
          <a:prstGeom prst="rect">
            <a:avLst/>
          </a:prstGeom>
        </p:spPr>
        <p:txBody>
          <a:bodyPr wrap="square">
            <a:spAutoFit/>
          </a:bodyPr>
          <a:lstStyle/>
          <a:p>
            <a:r>
              <a:rPr lang="en-US" sz="2400" dirty="0"/>
              <a:t>.</a:t>
            </a:r>
            <a:r>
              <a:rPr lang="en-US" sz="2800" b="1" dirty="0" err="1"/>
              <a:t>Presymptomatic</a:t>
            </a:r>
            <a:endParaRPr lang="en-US" sz="2800" dirty="0"/>
          </a:p>
        </p:txBody>
      </p:sp>
      <p:sp>
        <p:nvSpPr>
          <p:cNvPr id="17" name="Oval 16"/>
          <p:cNvSpPr/>
          <p:nvPr/>
        </p:nvSpPr>
        <p:spPr>
          <a:xfrm>
            <a:off x="787881" y="367081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6325" y="462092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87881" y="557103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22150" y="1678862"/>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68880" y="1531552"/>
            <a:ext cx="4825550" cy="523220"/>
          </a:xfrm>
          <a:prstGeom prst="rect">
            <a:avLst/>
          </a:prstGeom>
        </p:spPr>
        <p:txBody>
          <a:bodyPr wrap="square">
            <a:spAutoFit/>
          </a:bodyPr>
          <a:lstStyle/>
          <a:p>
            <a:r>
              <a:rPr lang="en-US" sz="2800" b="1" dirty="0"/>
              <a:t>Antibodies</a:t>
            </a:r>
            <a:endParaRPr lang="en-US" sz="2800" dirty="0"/>
          </a:p>
        </p:txBody>
      </p:sp>
      <p:sp>
        <p:nvSpPr>
          <p:cNvPr id="7" name="TextBox 6"/>
          <p:cNvSpPr txBox="1"/>
          <p:nvPr/>
        </p:nvSpPr>
        <p:spPr>
          <a:xfrm>
            <a:off x="1143138" y="3519442"/>
            <a:ext cx="4722674" cy="523220"/>
          </a:xfrm>
          <a:prstGeom prst="rect">
            <a:avLst/>
          </a:prstGeom>
          <a:noFill/>
        </p:spPr>
        <p:txBody>
          <a:bodyPr wrap="square" rtlCol="0">
            <a:spAutoFit/>
          </a:bodyPr>
          <a:lstStyle/>
          <a:p>
            <a:r>
              <a:rPr lang="en-US" sz="2800" b="1" dirty="0"/>
              <a:t>Asymptomatic</a:t>
            </a:r>
            <a:endParaRPr lang="en-US" sz="2800" dirty="0"/>
          </a:p>
        </p:txBody>
      </p:sp>
      <p:sp>
        <p:nvSpPr>
          <p:cNvPr id="21" name="Oval 20"/>
          <p:cNvSpPr/>
          <p:nvPr/>
        </p:nvSpPr>
        <p:spPr>
          <a:xfrm>
            <a:off x="796325" y="272070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36493" y="2577677"/>
            <a:ext cx="4729319" cy="523220"/>
          </a:xfrm>
          <a:prstGeom prst="rect">
            <a:avLst/>
          </a:prstGeom>
          <a:noFill/>
        </p:spPr>
        <p:txBody>
          <a:bodyPr wrap="square" rtlCol="0">
            <a:spAutoFit/>
          </a:bodyPr>
          <a:lstStyle/>
          <a:p>
            <a:r>
              <a:rPr lang="en-US" sz="2800" b="1" dirty="0"/>
              <a:t>Immunity</a:t>
            </a:r>
            <a:endParaRPr lang="en-US" sz="2800" dirty="0"/>
          </a:p>
        </p:txBody>
      </p:sp>
      <p:sp>
        <p:nvSpPr>
          <p:cNvPr id="13" name="TextBox 12"/>
          <p:cNvSpPr txBox="1"/>
          <p:nvPr/>
        </p:nvSpPr>
        <p:spPr>
          <a:xfrm>
            <a:off x="1258641" y="5348041"/>
            <a:ext cx="1875835" cy="523220"/>
          </a:xfrm>
          <a:prstGeom prst="rect">
            <a:avLst/>
          </a:prstGeom>
          <a:noFill/>
        </p:spPr>
        <p:txBody>
          <a:bodyPr wrap="none" rtlCol="0">
            <a:spAutoFit/>
          </a:bodyPr>
          <a:lstStyle/>
          <a:p>
            <a:r>
              <a:rPr lang="en-US" sz="2800" b="1" dirty="0"/>
              <a:t>Quarantine</a:t>
            </a:r>
          </a:p>
        </p:txBody>
      </p:sp>
    </p:spTree>
    <p:extLst>
      <p:ext uri="{BB962C8B-B14F-4D97-AF65-F5344CB8AC3E}">
        <p14:creationId xmlns:p14="http://schemas.microsoft.com/office/powerpoint/2010/main" val="3583904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1779" y="3853776"/>
            <a:ext cx="10665222"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01779" y="566394"/>
            <a:ext cx="10665222" cy="1325563"/>
          </a:xfrm>
        </p:spPr>
        <p:txBody>
          <a:bodyPr>
            <a:normAutofit/>
          </a:bodyPr>
          <a:lstStyle/>
          <a:p>
            <a:pPr algn="ctr"/>
            <a:r>
              <a:rPr lang="en-US" sz="4000" b="1" dirty="0"/>
              <a:t>Contact Tracing and CoVid-19</a:t>
            </a:r>
          </a:p>
        </p:txBody>
      </p:sp>
      <p:sp>
        <p:nvSpPr>
          <p:cNvPr id="10" name="Content Placeholder 2"/>
          <p:cNvSpPr>
            <a:spLocks noGrp="1"/>
          </p:cNvSpPr>
          <p:nvPr>
            <p:ph sz="quarter" idx="4294967295"/>
          </p:nvPr>
        </p:nvSpPr>
        <p:spPr>
          <a:xfrm>
            <a:off x="836612" y="3733800"/>
            <a:ext cx="10643737" cy="1172051"/>
          </a:xfrm>
          <a:prstGeom prst="rect">
            <a:avLst/>
          </a:prstGeom>
        </p:spPr>
        <p:txBody>
          <a:bodyPr>
            <a:normAutofit fontScale="85000" lnSpcReduction="10000"/>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r>
              <a:rPr lang="en-US" sz="2800" dirty="0">
                <a:latin typeface="Arial" panose="020B0604020202020204" pitchFamily="34" charset="0"/>
                <a:cs typeface="Arial" panose="020B0604020202020204" pitchFamily="34" charset="0"/>
              </a:rPr>
              <a:t>She says, “I need you to help me find people you know who may have been exposed to the virus, when they were too close to you while you were sick”</a:t>
            </a:r>
            <a:endParaRPr lang="en-US" dirty="0">
              <a:latin typeface="Arial" panose="020B0604020202020204" pitchFamily="34" charset="0"/>
              <a:cs typeface="Arial" panose="020B0604020202020204" pitchFamily="34" charset="0"/>
            </a:endParaRPr>
          </a:p>
          <a:p>
            <a:pPr marL="0" indent="0">
              <a:spcBef>
                <a:spcPts val="0"/>
              </a:spcBef>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11" name="Rectangle 10"/>
          <p:cNvSpPr/>
          <p:nvPr/>
        </p:nvSpPr>
        <p:spPr>
          <a:xfrm>
            <a:off x="3604602" y="1803540"/>
            <a:ext cx="5714999" cy="2062103"/>
          </a:xfrm>
          <a:prstGeom prst="rect">
            <a:avLst/>
          </a:prstGeom>
        </p:spPr>
        <p:txBody>
          <a:bodyPr wrap="square">
            <a:spAutoFit/>
          </a:bodyPr>
          <a:lstStyle/>
          <a:p>
            <a:r>
              <a:rPr lang="en-US" sz="3200" dirty="0" err="1">
                <a:latin typeface="Arial" panose="020B0604020202020204" pitchFamily="34" charset="0"/>
                <a:cs typeface="Arial" panose="020B0604020202020204" pitchFamily="34" charset="0"/>
              </a:rPr>
              <a:t>Zainab</a:t>
            </a:r>
            <a:r>
              <a:rPr lang="en-US" sz="3200" dirty="0">
                <a:latin typeface="Arial" panose="020B0604020202020204" pitchFamily="34" charset="0"/>
                <a:cs typeface="Arial" panose="020B0604020202020204" pitchFamily="34" charset="0"/>
              </a:rPr>
              <a:t> Mohamed, the public health worker sets up a time to meet with Juanita on Zoom. She explains contact tracing</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Image result for bank teller woman images"/>
          <p:cNvPicPr>
            <a:picLocks noChangeAspect="1" noChangeArrowheads="1"/>
          </p:cNvPicPr>
          <p:nvPr/>
        </p:nvPicPr>
        <p:blipFill>
          <a:blip r:embed="rId2" cstate="print">
            <a:extLst>
              <a:ext uri="{28A0092B-C50C-407E-A947-70E740481C1C}">
                <a14:useLocalDpi xmlns:a14="http://schemas.microsoft.com/office/drawing/2010/main" val="0"/>
              </a:ext>
            </a:extLst>
          </a:blip>
          <a:srcRect l="26929" r="18202" b="4872"/>
          <a:stretch>
            <a:fillRect/>
          </a:stretch>
        </p:blipFill>
        <p:spPr bwMode="auto">
          <a:xfrm>
            <a:off x="9362011" y="1502069"/>
            <a:ext cx="2305082" cy="2249037"/>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pic>
        <p:nvPicPr>
          <p:cNvPr id="2" name="Picture 1" descr="Enforcement of Title VI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614" y="1781917"/>
            <a:ext cx="2607810" cy="1810177"/>
          </a:xfrm>
          <a:prstGeom prst="rect">
            <a:avLst/>
          </a:prstGeom>
          <a:ln w="38100">
            <a:solidFill>
              <a:schemeClr val="tx1"/>
            </a:solidFill>
          </a:ln>
        </p:spPr>
      </p:pic>
      <p:sp>
        <p:nvSpPr>
          <p:cNvPr id="3" name="TextBox 2"/>
          <p:cNvSpPr txBox="1"/>
          <p:nvPr/>
        </p:nvSpPr>
        <p:spPr>
          <a:xfrm>
            <a:off x="797614" y="5128497"/>
            <a:ext cx="10744219" cy="110799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“Those people can quarantine and carefully watch to see if they have symptoms and to get help if they get CoVid-19. This helps to stop the spread”.</a:t>
            </a:r>
          </a:p>
          <a:p>
            <a:endParaRPr lang="en-US" dirty="0"/>
          </a:p>
        </p:txBody>
      </p:sp>
    </p:spTree>
    <p:extLst>
      <p:ext uri="{BB962C8B-B14F-4D97-AF65-F5344CB8AC3E}">
        <p14:creationId xmlns:p14="http://schemas.microsoft.com/office/powerpoint/2010/main" val="195879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841" y="274638"/>
            <a:ext cx="11198543" cy="944562"/>
          </a:xfrm>
        </p:spPr>
        <p:txBody>
          <a:bodyPr>
            <a:normAutofit fontScale="90000"/>
          </a:bodyPr>
          <a:lstStyle/>
          <a:p>
            <a:pPr algn="l"/>
            <a:r>
              <a:rPr lang="en-US" dirty="0"/>
              <a:t>   </a:t>
            </a:r>
            <a:r>
              <a:rPr lang="en-US" sz="4000" dirty="0"/>
              <a:t>First </a:t>
            </a:r>
            <a:r>
              <a:rPr lang="en-US" sz="4000" dirty="0" err="1"/>
              <a:t>Zainab</a:t>
            </a:r>
            <a:r>
              <a:rPr lang="en-US" sz="4000" dirty="0"/>
              <a:t> shows Juanita a model of a spreading virus</a:t>
            </a:r>
            <a:br>
              <a:rPr lang="en-US" sz="4000" dirty="0"/>
            </a:br>
            <a:r>
              <a:rPr lang="en-US" sz="2200" dirty="0"/>
              <a:t>=  = infected person                                                  = virus                                              = person without virus</a:t>
            </a:r>
          </a:p>
        </p:txBody>
      </p:sp>
      <p:pic>
        <p:nvPicPr>
          <p:cNvPr id="1026" name="Picture 2" descr="Covid-19-Transmission-graphic-0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6612" y="1447800"/>
            <a:ext cx="10134600" cy="5021422"/>
          </a:xfrm>
          <a:prstGeom prst="rect">
            <a:avLst/>
          </a:prstGeom>
          <a:noFill/>
          <a:extLst>
            <a:ext uri="{909E8E84-426E-40DD-AFC4-6F175D3DCCD1}">
              <a14:hiddenFill xmlns:a14="http://schemas.microsoft.com/office/drawing/2010/main">
                <a:solidFill>
                  <a:srgbClr val="FFFFFF"/>
                </a:solidFill>
              </a14:hiddenFill>
            </a:ext>
          </a:extLst>
        </p:spPr>
      </p:pic>
      <p:sp>
        <p:nvSpPr>
          <p:cNvPr id="20" name="Flowchart: Connector 19"/>
          <p:cNvSpPr/>
          <p:nvPr/>
        </p:nvSpPr>
        <p:spPr>
          <a:xfrm>
            <a:off x="380841" y="933236"/>
            <a:ext cx="228600" cy="228600"/>
          </a:xfrm>
          <a:prstGeom prst="flowChartConnector">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urved Connector 22"/>
          <p:cNvCxnSpPr/>
          <p:nvPr/>
        </p:nvCxnSpPr>
        <p:spPr>
          <a:xfrm flipV="1">
            <a:off x="3541695" y="884862"/>
            <a:ext cx="1447800" cy="228600"/>
          </a:xfrm>
          <a:prstGeom prst="curvedConnector3">
            <a:avLst>
              <a:gd name="adj1" fmla="val 42904"/>
            </a:avLst>
          </a:prstGeom>
          <a:ln w="76200">
            <a:solidFill>
              <a:srgbClr val="FF33CC"/>
            </a:solidFill>
          </a:ln>
        </p:spPr>
        <p:style>
          <a:lnRef idx="1">
            <a:schemeClr val="accent2"/>
          </a:lnRef>
          <a:fillRef idx="0">
            <a:schemeClr val="accent2"/>
          </a:fillRef>
          <a:effectRef idx="0">
            <a:schemeClr val="accent2"/>
          </a:effectRef>
          <a:fontRef idx="minor">
            <a:schemeClr val="tx1"/>
          </a:fontRef>
        </p:style>
      </p:cxnSp>
      <p:sp>
        <p:nvSpPr>
          <p:cNvPr id="27" name="Flowchart: Connector 26"/>
          <p:cNvSpPr/>
          <p:nvPr/>
        </p:nvSpPr>
        <p:spPr>
          <a:xfrm flipH="1" flipV="1">
            <a:off x="8055839" y="967911"/>
            <a:ext cx="228600" cy="228600"/>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Tree>
    <p:extLst>
      <p:ext uri="{BB962C8B-B14F-4D97-AF65-F5344CB8AC3E}">
        <p14:creationId xmlns:p14="http://schemas.microsoft.com/office/powerpoint/2010/main" val="326969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274638"/>
            <a:ext cx="11734800" cy="868362"/>
          </a:xfrm>
        </p:spPr>
        <p:txBody>
          <a:bodyPr>
            <a:normAutofit/>
          </a:bodyPr>
          <a:lstStyle/>
          <a:p>
            <a:r>
              <a:rPr lang="en-US" sz="3600" dirty="0"/>
              <a:t>Then She Shows Her How Contact Tracing Stops the Spread</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5813" y="1440022"/>
            <a:ext cx="7810236" cy="4686142"/>
          </a:xfrm>
        </p:spPr>
      </p:pic>
    </p:spTree>
    <p:extLst>
      <p:ext uri="{BB962C8B-B14F-4D97-AF65-F5344CB8AC3E}">
        <p14:creationId xmlns:p14="http://schemas.microsoft.com/office/powerpoint/2010/main" val="78405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29388</TotalTime>
  <Words>2723</Words>
  <Application>Microsoft Office PowerPoint</Application>
  <PresentationFormat>Custom</PresentationFormat>
  <Paragraphs>192</Paragraphs>
  <Slides>35</Slides>
  <Notes>5</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PowerPoint Presentation</vt:lpstr>
      <vt:lpstr>Going Back to Work? Juanita’s Worries</vt:lpstr>
      <vt:lpstr>Some new public health words  (we can read them together)</vt:lpstr>
      <vt:lpstr>Matching</vt:lpstr>
      <vt:lpstr>Some New Public Health Words  </vt:lpstr>
      <vt:lpstr>Matching </vt:lpstr>
      <vt:lpstr>Contact Tracing and CoVid-19</vt:lpstr>
      <vt:lpstr>   First Zainab shows Juanita a model of a spreading virus =  = infected person                                                  = virus                                              = person without virus</vt:lpstr>
      <vt:lpstr>Then She Shows Her How Contact Tracing Stops the Spread</vt:lpstr>
      <vt:lpstr>Let’s look at Juanita’s Contact Tracing Interview</vt:lpstr>
      <vt:lpstr>Pick one of the words and put your answers in the chat</vt:lpstr>
      <vt:lpstr>“How can somebody be sick and not know it?”</vt:lpstr>
      <vt:lpstr>Antibodies, other diseases and age</vt:lpstr>
      <vt:lpstr>We now know that CoVid-19 has many possible symptoms</vt:lpstr>
      <vt:lpstr>Exposure Symptoms &amp;  Quarantine</vt:lpstr>
      <vt:lpstr>Exposure, Symptoms &amp;  Quarantine</vt:lpstr>
      <vt:lpstr>Another worry for Juanita</vt:lpstr>
      <vt:lpstr>Juanita’s questions</vt:lpstr>
      <vt:lpstr>Juanita’s questions</vt:lpstr>
      <vt:lpstr>Fill in the Blank</vt:lpstr>
      <vt:lpstr>Using Face Masks</vt:lpstr>
      <vt:lpstr>PowerPoint Presentation</vt:lpstr>
      <vt:lpstr>Handwashing? https://youtu.be/3SfHdSHK-g0 </vt:lpstr>
      <vt:lpstr>Good Handwashing https://youtu.be/seA1wbXUQTs </vt:lpstr>
      <vt:lpstr>1. Clean dirty surfaces with soap and water </vt:lpstr>
      <vt:lpstr>What Should We Disinfect?</vt:lpstr>
      <vt:lpstr>We still need to social distance!</vt:lpstr>
      <vt:lpstr>We still need to social distance!</vt:lpstr>
      <vt:lpstr>Safe at Work</vt:lpstr>
      <vt:lpstr>Staying Safe</vt:lpstr>
      <vt:lpstr>Think about Going Back to work or being around others</vt:lpstr>
      <vt:lpstr>PowerPoint Presentation</vt:lpstr>
      <vt:lpstr>PowerPoint Presentation</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Evans</dc:creator>
  <cp:lastModifiedBy>Heather Surrency</cp:lastModifiedBy>
  <cp:revision>808</cp:revision>
  <cp:lastPrinted>2020-03-04T16:14:37Z</cp:lastPrinted>
  <dcterms:created xsi:type="dcterms:W3CDTF">2015-04-27T14:15:46Z</dcterms:created>
  <dcterms:modified xsi:type="dcterms:W3CDTF">2020-05-05T18:03:13Z</dcterms:modified>
</cp:coreProperties>
</file>